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32"/>
  </p:notesMasterIdLst>
  <p:sldIdLst>
    <p:sldId id="256" r:id="rId2"/>
    <p:sldId id="259" r:id="rId3"/>
    <p:sldId id="260" r:id="rId4"/>
    <p:sldId id="261" r:id="rId5"/>
    <p:sldId id="272" r:id="rId6"/>
    <p:sldId id="273" r:id="rId7"/>
    <p:sldId id="265" r:id="rId8"/>
    <p:sldId id="271" r:id="rId9"/>
    <p:sldId id="268" r:id="rId10"/>
    <p:sldId id="269" r:id="rId11"/>
    <p:sldId id="264" r:id="rId12"/>
    <p:sldId id="274" r:id="rId13"/>
    <p:sldId id="275" r:id="rId14"/>
    <p:sldId id="276" r:id="rId15"/>
    <p:sldId id="282" r:id="rId16"/>
    <p:sldId id="279" r:id="rId17"/>
    <p:sldId id="281" r:id="rId18"/>
    <p:sldId id="280" r:id="rId19"/>
    <p:sldId id="283" r:id="rId20"/>
    <p:sldId id="284" r:id="rId21"/>
    <p:sldId id="285" r:id="rId22"/>
    <p:sldId id="287" r:id="rId23"/>
    <p:sldId id="288" r:id="rId24"/>
    <p:sldId id="289" r:id="rId25"/>
    <p:sldId id="286" r:id="rId26"/>
    <p:sldId id="267" r:id="rId27"/>
    <p:sldId id="262" r:id="rId28"/>
    <p:sldId id="263" r:id="rId29"/>
    <p:sldId id="266" r:id="rId30"/>
    <p:sldId id="270" r:id="rId31"/>
  </p:sldIdLst>
  <p:sldSz cx="9144000" cy="6858000" type="screen4x3"/>
  <p:notesSz cx="6858000" cy="9144000"/>
  <p:custShowLst>
    <p:custShow name="Custom Show 1" id="0">
      <p:sldLst>
        <p:sld r:id="rId2"/>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529C376-DA0E-48C8-A518-7D0BF5AA3DF2}">
          <p14:sldIdLst>
            <p14:sldId id="256"/>
            <p14:sldId id="259"/>
            <p14:sldId id="260"/>
            <p14:sldId id="261"/>
            <p14:sldId id="272"/>
            <p14:sldId id="273"/>
            <p14:sldId id="265"/>
            <p14:sldId id="271"/>
            <p14:sldId id="268"/>
            <p14:sldId id="269"/>
            <p14:sldId id="264"/>
            <p14:sldId id="274"/>
            <p14:sldId id="275"/>
            <p14:sldId id="276"/>
            <p14:sldId id="282"/>
            <p14:sldId id="279"/>
            <p14:sldId id="281"/>
            <p14:sldId id="280"/>
            <p14:sldId id="283"/>
            <p14:sldId id="284"/>
            <p14:sldId id="285"/>
            <p14:sldId id="287"/>
            <p14:sldId id="288"/>
            <p14:sldId id="289"/>
            <p14:sldId id="286"/>
            <p14:sldId id="267"/>
            <p14:sldId id="262"/>
            <p14:sldId id="263"/>
            <p14:sldId id="266"/>
            <p14:sldId id="27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20809" autoAdjust="0"/>
    <p:restoredTop sz="94660"/>
  </p:normalViewPr>
  <p:slideViewPr>
    <p:cSldViewPr>
      <p:cViewPr>
        <p:scale>
          <a:sx n="70" d="100"/>
          <a:sy n="70" d="100"/>
        </p:scale>
        <p:origin x="-882" y="-10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076F86-E6AB-40F1-BC3D-8CF2F7C38533}" type="datetimeFigureOut">
              <a:rPr lang="en-US" smtClean="0"/>
              <a:t>21-Mar-14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BA53B6-4245-4BAB-9D55-7C7D4267279B}" type="slidenum">
              <a:rPr lang="en-US" smtClean="0"/>
              <a:t>‹#›</a:t>
            </a:fld>
            <a:endParaRPr lang="en-US"/>
          </a:p>
        </p:txBody>
      </p:sp>
    </p:spTree>
    <p:extLst>
      <p:ext uri="{BB962C8B-B14F-4D97-AF65-F5344CB8AC3E}">
        <p14:creationId xmlns:p14="http://schemas.microsoft.com/office/powerpoint/2010/main" val="264797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BA53B6-4245-4BAB-9D55-7C7D4267279B}" type="slidenum">
              <a:rPr lang="en-US" smtClean="0"/>
              <a:t>1</a:t>
            </a:fld>
            <a:endParaRPr lang="en-US"/>
          </a:p>
        </p:txBody>
      </p:sp>
    </p:spTree>
    <p:extLst>
      <p:ext uri="{BB962C8B-B14F-4D97-AF65-F5344CB8AC3E}">
        <p14:creationId xmlns:p14="http://schemas.microsoft.com/office/powerpoint/2010/main" val="2899101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BA53B6-4245-4BAB-9D55-7C7D4267279B}" type="slidenum">
              <a:rPr lang="en-US" smtClean="0"/>
              <a:t>7</a:t>
            </a:fld>
            <a:endParaRPr lang="en-US"/>
          </a:p>
        </p:txBody>
      </p:sp>
    </p:spTree>
    <p:extLst>
      <p:ext uri="{BB962C8B-B14F-4D97-AF65-F5344CB8AC3E}">
        <p14:creationId xmlns:p14="http://schemas.microsoft.com/office/powerpoint/2010/main" val="127234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BA53B6-4245-4BAB-9D55-7C7D4267279B}" type="slidenum">
              <a:rPr lang="en-US" smtClean="0"/>
              <a:t>12</a:t>
            </a:fld>
            <a:endParaRPr lang="en-US"/>
          </a:p>
        </p:txBody>
      </p:sp>
    </p:spTree>
    <p:extLst>
      <p:ext uri="{BB962C8B-B14F-4D97-AF65-F5344CB8AC3E}">
        <p14:creationId xmlns:p14="http://schemas.microsoft.com/office/powerpoint/2010/main" val="54454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Title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smtClean="0"/>
              <a:t>Click to edit Master title style</a:t>
            </a:r>
            <a:endParaRPr kumimoji="0" lang="en-US"/>
          </a:p>
        </p:txBody>
      </p:sp>
      <p:cxnSp>
        <p:nvCxnSpPr>
          <p:cNvPr id="8" name="Straight Connector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fld id="{BCD72F85-B311-46C7-B4E5-C65A8DEAD62B}" type="datetimeFigureOut">
              <a:rPr lang="en-US" smtClean="0"/>
              <a:t>21-Mar-14</a:t>
            </a:fld>
            <a:endParaRPr lang="en-US"/>
          </a:p>
        </p:txBody>
      </p:sp>
      <p:sp>
        <p:nvSpPr>
          <p:cNvPr id="16" name="Slide Number Placeholder 15"/>
          <p:cNvSpPr>
            <a:spLocks noGrp="1"/>
          </p:cNvSpPr>
          <p:nvPr>
            <p:ph type="sldNum" sz="quarter" idx="11"/>
          </p:nvPr>
        </p:nvSpPr>
        <p:spPr/>
        <p:txBody>
          <a:bodyPr/>
          <a:lstStyle/>
          <a:p>
            <a:fld id="{1950998D-E9D6-4424-BC49-CFC1BCE0F6E4}" type="slidenum">
              <a:rPr lang="en-US" smtClean="0"/>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CD72F85-B311-46C7-B4E5-C65A8DEAD62B}" type="datetimeFigureOut">
              <a:rPr lang="en-US" smtClean="0"/>
              <a:t>21-Mar-14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0998D-E9D6-4424-BC49-CFC1BCE0F6E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CD72F85-B311-46C7-B4E5-C65A8DEAD62B}" type="datetimeFigureOut">
              <a:rPr lang="en-US" smtClean="0"/>
              <a:t>21-Mar-14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0998D-E9D6-4424-BC49-CFC1BCE0F6E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4" name="Date Placeholder 13"/>
          <p:cNvSpPr>
            <a:spLocks noGrp="1"/>
          </p:cNvSpPr>
          <p:nvPr>
            <p:ph type="dt" sz="half" idx="14"/>
          </p:nvPr>
        </p:nvSpPr>
        <p:spPr/>
        <p:txBody>
          <a:bodyPr/>
          <a:lstStyle/>
          <a:p>
            <a:fld id="{BCD72F85-B311-46C7-B4E5-C65A8DEAD62B}" type="datetimeFigureOut">
              <a:rPr lang="en-US" smtClean="0"/>
              <a:t>21-Mar-14</a:t>
            </a:fld>
            <a:endParaRPr lang="en-US"/>
          </a:p>
        </p:txBody>
      </p:sp>
      <p:sp>
        <p:nvSpPr>
          <p:cNvPr id="15" name="Slide Number Placeholder 14"/>
          <p:cNvSpPr>
            <a:spLocks noGrp="1"/>
          </p:cNvSpPr>
          <p:nvPr>
            <p:ph type="sldNum" sz="quarter" idx="15"/>
          </p:nvPr>
        </p:nvSpPr>
        <p:spPr/>
        <p:txBody>
          <a:bodyPr/>
          <a:lstStyle>
            <a:lvl1pPr algn="ctr">
              <a:defRPr/>
            </a:lvl1pPr>
          </a:lstStyle>
          <a:p>
            <a:fld id="{1950998D-E9D6-4424-BC49-CFC1BCE0F6E4}" type="slidenum">
              <a:rPr lang="en-US" smtClean="0"/>
              <a:t>‹#›</a:t>
            </a:fld>
            <a:endParaRPr lang="en-US"/>
          </a:p>
        </p:txBody>
      </p:sp>
      <p:sp>
        <p:nvSpPr>
          <p:cNvPr id="16" name="Footer Placeholder 15"/>
          <p:cNvSpPr>
            <a:spLocks noGrp="1"/>
          </p:cNvSpPr>
          <p:nvPr>
            <p:ph type="ftr" sz="quarter" idx="16"/>
          </p:nvPr>
        </p:nvSpPr>
        <p:spPr/>
        <p:txBody>
          <a:bodyPr/>
          <a:lstStyle/>
          <a:p>
            <a:endParaRPr lang="en-US"/>
          </a:p>
        </p:txBody>
      </p:sp>
      <p:sp>
        <p:nvSpPr>
          <p:cNvPr id="17" name="Title 16"/>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CD72F85-B311-46C7-B4E5-C65A8DEAD62B}" type="datetimeFigureOut">
              <a:rPr lang="en-US" smtClean="0"/>
              <a:t>21-Mar-14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0998D-E9D6-4424-BC49-CFC1BCE0F6E4}" type="slidenum">
              <a:rPr lang="en-US" smtClean="0"/>
              <a:t>‹#›</a:t>
            </a:fld>
            <a:endParaRPr lang="en-US"/>
          </a:p>
        </p:txBody>
      </p:sp>
      <p:sp>
        <p:nvSpPr>
          <p:cNvPr id="2" name="Title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cxnSp>
        <p:nvCxnSpPr>
          <p:cNvPr id="7" name="Straight Connector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CD72F85-B311-46C7-B4E5-C65A8DEAD62B}" type="datetimeFigureOut">
              <a:rPr lang="en-US" smtClean="0"/>
              <a:t>21-Mar-14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0998D-E9D6-4424-BC49-CFC1BCE0F6E4}" type="slidenum">
              <a:rPr lang="en-US" smtClean="0"/>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457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1950998D-E9D6-4424-BC49-CFC1BCE0F6E4}" type="slidenum">
              <a:rPr lang="en-US" smtClean="0"/>
              <a:t>‹#›</a:t>
            </a:fld>
            <a:endParaRPr lang="en-US"/>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BCD72F85-B311-46C7-B4E5-C65A8DEAD62B}" type="datetimeFigureOut">
              <a:rPr lang="en-US" smtClean="0"/>
              <a:t>21-Mar-14</a:t>
            </a:fld>
            <a:endParaRPr lang="en-US"/>
          </a:p>
        </p:txBody>
      </p: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4" name="Content Placeholder 33"/>
          <p:cNvSpPr>
            <a:spLocks noGrp="1"/>
          </p:cNvSpPr>
          <p:nvPr>
            <p:ph sz="quarter" idx="4"/>
          </p:nvPr>
        </p:nvSpPr>
        <p:spPr>
          <a:xfrm>
            <a:off x="4649788"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a:xfrm>
            <a:off x="457200" y="155448"/>
            <a:ext cx="8229600" cy="1143000"/>
          </a:xfrm>
        </p:spPr>
        <p:txBody>
          <a:bodyPr anchor="b" anchorCtr="0"/>
          <a:lstStyle>
            <a:lvl1pPr>
              <a:defRPr/>
            </a:lvl1pPr>
          </a:lstStyle>
          <a:p>
            <a:r>
              <a:rPr kumimoji="0" lang="en-US" smtClean="0"/>
              <a:t>Click to edit Master title style</a:t>
            </a:r>
            <a:endParaRPr kumimoji="0" lang="en-US"/>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cxnSp>
        <p:nvCxnSpPr>
          <p:cNvPr id="10" name="Straight Connector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CD72F85-B311-46C7-B4E5-C65A8DEAD62B}" type="datetimeFigureOut">
              <a:rPr lang="en-US" smtClean="0"/>
              <a:t>21-Mar-14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0998D-E9D6-4424-BC49-CFC1BCE0F6E4}" type="slidenum">
              <a:rPr lang="en-US" smtClean="0"/>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D72F85-B311-46C7-B4E5-C65A8DEAD62B}" type="datetimeFigureOut">
              <a:rPr lang="en-US" smtClean="0"/>
              <a:t>21-Mar-14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50998D-E9D6-4424-BC49-CFC1BCE0F6E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31" name="Title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8" name="Date Placeholder 7"/>
          <p:cNvSpPr>
            <a:spLocks noGrp="1"/>
          </p:cNvSpPr>
          <p:nvPr>
            <p:ph type="dt" sz="half" idx="14"/>
          </p:nvPr>
        </p:nvSpPr>
        <p:spPr/>
        <p:txBody>
          <a:bodyPr/>
          <a:lstStyle/>
          <a:p>
            <a:fld id="{BCD72F85-B311-46C7-B4E5-C65A8DEAD62B}" type="datetimeFigureOut">
              <a:rPr lang="en-US" smtClean="0"/>
              <a:t>21-Mar-14</a:t>
            </a:fld>
            <a:endParaRPr lang="en-US"/>
          </a:p>
        </p:txBody>
      </p:sp>
      <p:sp>
        <p:nvSpPr>
          <p:cNvPr id="9" name="Slide Number Placeholder 8"/>
          <p:cNvSpPr>
            <a:spLocks noGrp="1"/>
          </p:cNvSpPr>
          <p:nvPr>
            <p:ph type="sldNum" sz="quarter" idx="15"/>
          </p:nvPr>
        </p:nvSpPr>
        <p:spPr/>
        <p:txBody>
          <a:bodyPr/>
          <a:lstStyle/>
          <a:p>
            <a:fld id="{1950998D-E9D6-4424-BC49-CFC1BCE0F6E4}" type="slidenum">
              <a:rPr lang="en-US" smtClean="0"/>
              <a:t>‹#›</a:t>
            </a:fld>
            <a:endParaRPr lang="en-US"/>
          </a:p>
        </p:txBody>
      </p:sp>
      <p:sp>
        <p:nvSpPr>
          <p:cNvPr id="10" name="Footer Placeholder 9"/>
          <p:cNvSpPr>
            <a:spLocks noGrp="1"/>
          </p:cNvSpPr>
          <p:nvPr>
            <p:ph type="ftr" sz="quarter" idx="16"/>
          </p:nvPr>
        </p:nvSpPr>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smtClean="0"/>
              <a:t>Click icon to add picture</a:t>
            </a:r>
            <a:endParaRPr kumimoji="0" lang="en-US"/>
          </a:p>
        </p:txBody>
      </p:sp>
      <p:sp>
        <p:nvSpPr>
          <p:cNvPr id="4" name="Text Placeholder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p:txBody>
          <a:bodyPr/>
          <a:lstStyle/>
          <a:p>
            <a:fld id="{BCD72F85-B311-46C7-B4E5-C65A8DEAD62B}" type="datetimeFigureOut">
              <a:rPr lang="en-US" smtClean="0"/>
              <a:t>21-Mar-14</a:t>
            </a:fld>
            <a:endParaRPr lang="en-US"/>
          </a:p>
        </p:txBody>
      </p:sp>
      <p:sp>
        <p:nvSpPr>
          <p:cNvPr id="9" name="Slide Number Placeholder 8"/>
          <p:cNvSpPr>
            <a:spLocks noGrp="1"/>
          </p:cNvSpPr>
          <p:nvPr>
            <p:ph type="sldNum" sz="quarter" idx="11"/>
          </p:nvPr>
        </p:nvSpPr>
        <p:spPr/>
        <p:txBody>
          <a:bodyPr/>
          <a:lstStyle/>
          <a:p>
            <a:fld id="{1950998D-E9D6-4424-BC49-CFC1BCE0F6E4}"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fld id="{BCD72F85-B311-46C7-B4E5-C65A8DEAD62B}" type="datetimeFigureOut">
              <a:rPr lang="en-US" smtClean="0"/>
              <a:t>21-Mar-14</a:t>
            </a:fld>
            <a:endParaRPr lang="en-US"/>
          </a:p>
        </p:txBody>
      </p:sp>
      <p:sp>
        <p:nvSpPr>
          <p:cNvPr id="10" name="Footer Placeholder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endParaRPr lang="en-US"/>
          </a:p>
        </p:txBody>
      </p:sp>
      <p:sp>
        <p:nvSpPr>
          <p:cNvPr id="22" name="Slide Number Placeholder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1950998D-E9D6-4424-BC49-CFC1BCE0F6E4}" type="slidenum">
              <a:rPr lang="en-US" smtClean="0"/>
              <a:t>‹#›</a:t>
            </a:fld>
            <a:endParaRPr lang="en-US"/>
          </a:p>
        </p:txBody>
      </p:sp>
      <p:sp>
        <p:nvSpPr>
          <p:cNvPr id="5" name="Title Placeholder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en-US" smtClean="0"/>
              <a:t>Click to edit Master title style</a:t>
            </a:r>
            <a:endParaRPr kumimoji="0" lang="en-US"/>
          </a:p>
        </p:txBody>
      </p:sp>
    </p:spTree>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file:///C:\Users\Elcot\Desktop\Grop\800px-Gropius_House%252C_Lincoln%252C_Massachusetts_-_Front_View.JPG" TargetMode="External"/><Relationship Id="rId2" Type="http://schemas.openxmlformats.org/officeDocument/2006/relationships/image" Target="../media/image15.JPG"/><Relationship Id="rId1" Type="http://schemas.openxmlformats.org/officeDocument/2006/relationships/slideLayout" Target="../slideLayouts/slideLayout6.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6.xml"/><Relationship Id="rId6" Type="http://schemas.openxmlformats.org/officeDocument/2006/relationships/image" Target="../media/image37.jpeg"/><Relationship Id="rId5" Type="http://schemas.openxmlformats.org/officeDocument/2006/relationships/image" Target="../media/image36.jpg"/><Relationship Id="rId4" Type="http://schemas.openxmlformats.org/officeDocument/2006/relationships/image" Target="../media/image35.jpg"/></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6.xml"/><Relationship Id="rId6" Type="http://schemas.openxmlformats.org/officeDocument/2006/relationships/image" Target="../media/image42.jpg"/><Relationship Id="rId5" Type="http://schemas.openxmlformats.org/officeDocument/2006/relationships/image" Target="../media/image41.jpeg"/><Relationship Id="rId4" Type="http://schemas.openxmlformats.org/officeDocument/2006/relationships/image" Target="../media/image40.jpe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6.xml"/><Relationship Id="rId5" Type="http://schemas.openxmlformats.org/officeDocument/2006/relationships/image" Target="../media/image49.jpg"/><Relationship Id="rId4" Type="http://schemas.openxmlformats.org/officeDocument/2006/relationships/image" Target="../media/image48.jpg"/></Relationships>
</file>

<file path=ppt/slides/_rels/slide2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7.xml"/><Relationship Id="rId4" Type="http://schemas.openxmlformats.org/officeDocument/2006/relationships/image" Target="../media/image5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Adobe Gothic Std B" pitchFamily="34" charset="-128"/>
                <a:ea typeface="Adobe Gothic Std B" pitchFamily="34" charset="-128"/>
              </a:rPr>
              <a:t>                 WALTER  GROPIUS</a:t>
            </a:r>
            <a:endParaRPr lang="en-US" dirty="0">
              <a:latin typeface="Adobe Gothic Std B" pitchFamily="34" charset="-128"/>
              <a:ea typeface="Adobe Gothic Std B" pitchFamily="34" charset="-128"/>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409" y="1371600"/>
            <a:ext cx="7620000" cy="4572000"/>
          </a:xfrm>
          <a:prstGeom prst="rect">
            <a:avLst/>
          </a:prstGeom>
        </p:spPr>
      </p:pic>
      <p:sp>
        <p:nvSpPr>
          <p:cNvPr id="3" name="TextBox 2"/>
          <p:cNvSpPr txBox="1"/>
          <p:nvPr/>
        </p:nvSpPr>
        <p:spPr>
          <a:xfrm>
            <a:off x="4800600" y="5943600"/>
            <a:ext cx="3526809" cy="584775"/>
          </a:xfrm>
          <a:prstGeom prst="rect">
            <a:avLst/>
          </a:prstGeom>
          <a:noFill/>
        </p:spPr>
        <p:txBody>
          <a:bodyPr wrap="square" rtlCol="0">
            <a:spAutoFit/>
          </a:bodyPr>
          <a:lstStyle/>
          <a:p>
            <a:r>
              <a:rPr lang="en-US" dirty="0" smtClean="0"/>
              <a:t>  by  </a:t>
            </a:r>
            <a:r>
              <a:rPr lang="en-US" sz="3200" dirty="0" smtClean="0">
                <a:latin typeface="Lucida Handwriting" pitchFamily="66" charset="0"/>
              </a:rPr>
              <a:t>R.MONIKA</a:t>
            </a:r>
            <a:r>
              <a:rPr lang="en-US" sz="3200" dirty="0" smtClean="0"/>
              <a:t> </a:t>
            </a:r>
            <a:endParaRPr lang="en-US" sz="3200" dirty="0">
              <a:latin typeface="Lucida Handwriting" pitchFamily="66" charset="0"/>
              <a:cs typeface="Adobe Hebrew" pitchFamily="18" charset="-79"/>
            </a:endParaRPr>
          </a:p>
        </p:txBody>
      </p:sp>
    </p:spTree>
    <p:custDataLst>
      <p:tags r:id="rId1"/>
    </p:custDataLst>
    <p:extLst>
      <p:ext uri="{BB962C8B-B14F-4D97-AF65-F5344CB8AC3E}">
        <p14:creationId xmlns:p14="http://schemas.microsoft.com/office/powerpoint/2010/main" val="2185953661"/>
      </p:ext>
    </p:extLst>
  </p:cSld>
  <p:clrMapOvr>
    <a:masterClrMapping/>
  </p:clrMapOvr>
  <mc:AlternateContent xmlns:mc="http://schemas.openxmlformats.org/markup-compatibility/2006" xmlns:p14="http://schemas.microsoft.com/office/powerpoint/2010/main">
    <mc:Choice Requires="p14">
      <p:transition spd="slow" advTm="4013">
        <p14:flash/>
      </p:transition>
    </mc:Choice>
    <mc:Fallback xmlns="">
      <p:transition spd="slow" advTm="401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7" presetClass="emph" presetSubtype="0" fill="remove" grpId="0" nodeType="clickEffect">
                                  <p:stCondLst>
                                    <p:cond delay="0"/>
                                  </p:stCondLst>
                                  <p:childTnLst>
                                    <p:animClr clrSpc="rgb" dir="cw">
                                      <p:cBhvr override="childStyle">
                                        <p:cTn id="11" dur="250" autoRev="1" fill="remove"/>
                                        <p:tgtEl>
                                          <p:spTgt spid="3">
                                            <p:txEl>
                                              <p:pRg st="0" end="0"/>
                                            </p:txEl>
                                          </p:spTgt>
                                        </p:tgtEl>
                                        <p:attrNameLst>
                                          <p:attrName>style.color</p:attrName>
                                        </p:attrNameLst>
                                      </p:cBhvr>
                                      <p:to>
                                        <a:schemeClr val="bg1"/>
                                      </p:to>
                                    </p:animClr>
                                    <p:animClr clrSpc="rgb" dir="cw">
                                      <p:cBhvr>
                                        <p:cTn id="12" dur="250" autoRev="1" fill="remove"/>
                                        <p:tgtEl>
                                          <p:spTgt spid="3">
                                            <p:txEl>
                                              <p:pRg st="0" end="0"/>
                                            </p:txEl>
                                          </p:spTgt>
                                        </p:tgtEl>
                                        <p:attrNameLst>
                                          <p:attrName>fillcolor</p:attrName>
                                        </p:attrNameLst>
                                      </p:cBhvr>
                                      <p:to>
                                        <a:schemeClr val="bg1"/>
                                      </p:to>
                                    </p:animClr>
                                    <p:set>
                                      <p:cBhvr>
                                        <p:cTn id="13" dur="250" autoRev="1" fill="remove"/>
                                        <p:tgtEl>
                                          <p:spTgt spid="3">
                                            <p:txEl>
                                              <p:pRg st="0" end="0"/>
                                            </p:txEl>
                                          </p:spTgt>
                                        </p:tgtEl>
                                        <p:attrNameLst>
                                          <p:attrName>fill.type</p:attrName>
                                        </p:attrNameLst>
                                      </p:cBhvr>
                                      <p:to>
                                        <p:strVal val="solid"/>
                                      </p:to>
                                    </p:set>
                                    <p:set>
                                      <p:cBhvr>
                                        <p:cTn id="14" dur="250" autoRev="1" fill="remove"/>
                                        <p:tgtEl>
                                          <p:spTgt spid="3">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228600"/>
            <a:ext cx="5486400" cy="3416320"/>
          </a:xfrm>
          <a:prstGeom prst="rect">
            <a:avLst/>
          </a:prstGeom>
          <a:noFill/>
        </p:spPr>
        <p:txBody>
          <a:bodyPr wrap="square" rtlCol="0">
            <a:spAutoFit/>
          </a:bodyPr>
          <a:lstStyle/>
          <a:p>
            <a:pPr marL="285750" indent="-285750">
              <a:buFont typeface="Wingdings" pitchFamily="2" charset="2"/>
              <a:buChar char="v"/>
            </a:pPr>
            <a:r>
              <a:rPr lang="en-US" dirty="0" smtClean="0"/>
              <a:t>GLASS SCREEN WAS USED ALL OVER THE WALLS TO HAVE PROPER VIEW FROM INSIDE.</a:t>
            </a:r>
          </a:p>
          <a:p>
            <a:pPr marL="285750" indent="-285750">
              <a:buFont typeface="Wingdings" pitchFamily="2" charset="2"/>
              <a:buChar char="v"/>
            </a:pPr>
            <a:r>
              <a:rPr lang="en-US" dirty="0" smtClean="0"/>
              <a:t>WALLS ARE NO LONGER SUPPORTERS OF THE  BUILDING BUT SIMPLE CURTAIN PROJECTING AGAINST INCREMENT WEATHER.</a:t>
            </a:r>
          </a:p>
          <a:p>
            <a:pPr marL="285750" indent="-285750">
              <a:buFont typeface="Wingdings" pitchFamily="2" charset="2"/>
              <a:buChar char="v"/>
            </a:pPr>
            <a:r>
              <a:rPr lang="en-US" dirty="0" smtClean="0"/>
              <a:t>IT WAS DOMINATION OF VOIDS OVER SOLIDS.</a:t>
            </a:r>
          </a:p>
          <a:p>
            <a:pPr marL="285750" indent="-285750">
              <a:buFont typeface="Wingdings" pitchFamily="2" charset="2"/>
              <a:buChar char="v"/>
            </a:pPr>
            <a:r>
              <a:rPr lang="en-US" dirty="0" smtClean="0"/>
              <a:t>PLANE SURFACES PREDOMINATE IN THIS FACTORY.</a:t>
            </a:r>
          </a:p>
          <a:p>
            <a:pPr marL="285750" indent="-285750">
              <a:buFont typeface="Wingdings" pitchFamily="2" charset="2"/>
              <a:buChar char="v"/>
            </a:pPr>
            <a:r>
              <a:rPr lang="en-US" dirty="0" smtClean="0"/>
              <a:t>THE GLASS AND WALLS ARE JOINED CLEANELY AT THE CORNERS WITHOUT  THE INTERVENTION OF PIERS.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533400"/>
            <a:ext cx="3200400" cy="5791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1" y="3644920"/>
            <a:ext cx="4411106" cy="2679680"/>
          </a:xfrm>
          <a:prstGeom prst="rect">
            <a:avLst/>
          </a:prstGeom>
        </p:spPr>
      </p:pic>
    </p:spTree>
    <p:extLst>
      <p:ext uri="{BB962C8B-B14F-4D97-AF65-F5344CB8AC3E}">
        <p14:creationId xmlns:p14="http://schemas.microsoft.com/office/powerpoint/2010/main" val="172141565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523" y="-25021"/>
            <a:ext cx="8229600" cy="1219200"/>
          </a:xfrm>
        </p:spPr>
        <p:txBody>
          <a:bodyPr>
            <a:normAutofit/>
          </a:bodyPr>
          <a:lstStyle/>
          <a:p>
            <a:r>
              <a:rPr lang="en-US" sz="2800" dirty="0" smtClean="0">
                <a:latin typeface="Lucida Handwriting" pitchFamily="66" charset="0"/>
                <a:ea typeface="Kozuka Gothic Pr6N L" pitchFamily="34" charset="-128"/>
              </a:rPr>
              <a:t>GROPIUS HOUSE,LINCLON,MASSACHUSETTS</a:t>
            </a:r>
            <a:endParaRPr lang="en-US" sz="2800" dirty="0">
              <a:latin typeface="Lucida Handwriting" pitchFamily="66" charset="0"/>
              <a:ea typeface="Kozuka Gothic Pr6N L" pitchFamily="34" charset="-128"/>
            </a:endParaRPr>
          </a:p>
        </p:txBody>
      </p:sp>
      <p:sp>
        <p:nvSpPr>
          <p:cNvPr id="4" name="TextBox 3"/>
          <p:cNvSpPr txBox="1"/>
          <p:nvPr/>
        </p:nvSpPr>
        <p:spPr>
          <a:xfrm>
            <a:off x="294562" y="1508285"/>
            <a:ext cx="5405651" cy="5078313"/>
          </a:xfrm>
          <a:prstGeom prst="rect">
            <a:avLst/>
          </a:prstGeom>
          <a:noFill/>
        </p:spPr>
        <p:txBody>
          <a:bodyPr wrap="square" rtlCol="0">
            <a:spAutoFit/>
          </a:bodyPr>
          <a:lstStyle/>
          <a:p>
            <a:pPr marL="285750" indent="-285750">
              <a:buFont typeface="Wingdings" pitchFamily="2" charset="2"/>
              <a:buChar char="v"/>
            </a:pPr>
            <a:r>
              <a:rPr lang="en-US" dirty="0" smtClean="0"/>
              <a:t>IT WAS  DONE IN PATRNERSHIP WITH MARCEL BRELLER IN LINCLON(1937-38)</a:t>
            </a:r>
          </a:p>
          <a:p>
            <a:pPr marL="285750" indent="-285750">
              <a:buFont typeface="Wingdings" pitchFamily="2" charset="2"/>
              <a:buChar char="v"/>
            </a:pPr>
            <a:endParaRPr lang="en-US" dirty="0" smtClean="0"/>
          </a:p>
          <a:p>
            <a:pPr marL="285750" indent="-285750">
              <a:buFont typeface="Wingdings" pitchFamily="2" charset="2"/>
              <a:buChar char="v"/>
            </a:pPr>
            <a:r>
              <a:rPr lang="en-US" dirty="0" smtClean="0"/>
              <a:t>THERE WAS AN EXTENSIVE USE OF TIMBER REINFORCED WITH SOME STEEL MEMBERS,LENDS A DIFFERENT AND SOFTER CHARACTER TO THE BUILDING.</a:t>
            </a:r>
          </a:p>
          <a:p>
            <a:pPr marL="285750" indent="-285750">
              <a:buFont typeface="Wingdings" pitchFamily="2" charset="2"/>
              <a:buChar char="v"/>
            </a:pPr>
            <a:endParaRPr lang="en-US" dirty="0" smtClean="0"/>
          </a:p>
          <a:p>
            <a:pPr marL="285750" indent="-285750">
              <a:buFont typeface="Wingdings" pitchFamily="2" charset="2"/>
              <a:buChar char="v"/>
            </a:pPr>
            <a:r>
              <a:rPr lang="en-US" dirty="0" smtClean="0"/>
              <a:t>TIMBER CLADDING WAS HUNG VERTICALLY.</a:t>
            </a:r>
          </a:p>
          <a:p>
            <a:pPr marL="285750" indent="-285750">
              <a:buFont typeface="Wingdings" pitchFamily="2" charset="2"/>
              <a:buChar char="v"/>
            </a:pPr>
            <a:endParaRPr lang="en-US" dirty="0" smtClean="0"/>
          </a:p>
          <a:p>
            <a:pPr marL="285750" indent="-285750">
              <a:buFont typeface="Wingdings" pitchFamily="2" charset="2"/>
              <a:buChar char="v"/>
            </a:pPr>
            <a:r>
              <a:rPr lang="en-US" dirty="0" smtClean="0"/>
              <a:t>INCONSISTENT USE OF ELEMENTS LIKE SPIRAL STAIR TO ROOF TERRACE AND SUN LOUNGE.</a:t>
            </a:r>
          </a:p>
          <a:p>
            <a:pPr marL="285750" indent="-285750">
              <a:buFont typeface="Wingdings" pitchFamily="2" charset="2"/>
              <a:buChar char="v"/>
            </a:pPr>
            <a:endParaRPr lang="en-US" dirty="0" smtClean="0"/>
          </a:p>
          <a:p>
            <a:pPr marL="285750" indent="-285750">
              <a:buFont typeface="Wingdings" pitchFamily="2" charset="2"/>
              <a:buChar char="v"/>
            </a:pPr>
            <a:r>
              <a:rPr lang="en-US" dirty="0" smtClean="0"/>
              <a:t>THE PLAN WAS WITHOUT CORRIDORS AND ESSENTIALLY A COMPACT,FUNCTIONAL SOLUTION TO THE REQUIRMENTS OF MODERN HOUSE PLANNING.</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4998" y="1340893"/>
            <a:ext cx="3167659" cy="237574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4999" y="4047442"/>
            <a:ext cx="3167658" cy="2413844"/>
          </a:xfrm>
          <a:prstGeom prst="rect">
            <a:avLst/>
          </a:prstGeom>
        </p:spPr>
      </p:pic>
    </p:spTree>
    <p:extLst>
      <p:ext uri="{BB962C8B-B14F-4D97-AF65-F5344CB8AC3E}">
        <p14:creationId xmlns:p14="http://schemas.microsoft.com/office/powerpoint/2010/main" val="95876740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gtEl>
                                        <p:attrNameLst>
                                          <p:attrName>ppt_x</p:attrName>
                                          <p:attrName>ppt_y</p:attrName>
                                        </p:attrNameLst>
                                      </p:cBhvr>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219200"/>
          </a:xfrm>
        </p:spPr>
        <p:txBody>
          <a:bodyPr/>
          <a:lstStyle/>
          <a:p>
            <a:r>
              <a:rPr lang="en-US" dirty="0" smtClean="0">
                <a:latin typeface="Snap ITC" pitchFamily="82" charset="0"/>
              </a:rPr>
              <a:t>GROPIUS HOUSE PLAN</a:t>
            </a:r>
            <a:endParaRPr lang="en-US" dirty="0">
              <a:latin typeface="Snap ITC" pitchFamily="8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166813"/>
            <a:ext cx="8153400" cy="5081588"/>
          </a:xfrm>
          <a:prstGeom prst="rect">
            <a:avLst/>
          </a:prstGeom>
        </p:spPr>
      </p:pic>
    </p:spTree>
    <p:extLst>
      <p:ext uri="{BB962C8B-B14F-4D97-AF65-F5344CB8AC3E}">
        <p14:creationId xmlns:p14="http://schemas.microsoft.com/office/powerpoint/2010/main" val="333133988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152400"/>
            <a:ext cx="8229600" cy="1219200"/>
          </a:xfrm>
        </p:spPr>
        <p:txBody>
          <a:bodyPr>
            <a:normAutofit/>
          </a:bodyPr>
          <a:lstStyle/>
          <a:p>
            <a:r>
              <a:rPr lang="en-US" dirty="0" smtClean="0">
                <a:latin typeface="Mistral" pitchFamily="66" charset="0"/>
              </a:rPr>
              <a:t>GROPIUS HOUSE EXTERIOR VIEW</a:t>
            </a:r>
            <a:endParaRPr lang="en-US" dirty="0">
              <a:latin typeface="Mistral" pitchFamily="66" charset="0"/>
            </a:endParaRPr>
          </a:p>
        </p:txBody>
      </p:sp>
      <p:pic>
        <p:nvPicPr>
          <p:cNvPr id="4" name="Picture 3"/>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489045" y="1092958"/>
            <a:ext cx="3701955" cy="27432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4038600"/>
            <a:ext cx="3733800" cy="253426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200" y="4038600"/>
            <a:ext cx="3333750" cy="253426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9199" y="1092958"/>
            <a:ext cx="3333751" cy="2743200"/>
          </a:xfrm>
          <a:prstGeom prst="rect">
            <a:avLst/>
          </a:prstGeom>
        </p:spPr>
      </p:pic>
    </p:spTree>
    <p:extLst>
      <p:ext uri="{BB962C8B-B14F-4D97-AF65-F5344CB8AC3E}">
        <p14:creationId xmlns:p14="http://schemas.microsoft.com/office/powerpoint/2010/main" val="328415346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219200"/>
          </a:xfrm>
        </p:spPr>
        <p:txBody>
          <a:bodyPr/>
          <a:lstStyle/>
          <a:p>
            <a:r>
              <a:rPr lang="en-US" dirty="0" smtClean="0">
                <a:latin typeface="Forte" pitchFamily="66" charset="0"/>
              </a:rPr>
              <a:t>GROPIUS HOUSE INTERIOR VIEW</a:t>
            </a:r>
            <a:endParaRPr lang="en-US" dirty="0">
              <a:latin typeface="Forte" pitchFamily="66"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19200"/>
            <a:ext cx="2690678" cy="19812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2200" y="1219200"/>
            <a:ext cx="2710195" cy="1981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1219199"/>
            <a:ext cx="2895600" cy="5018294"/>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1" y="4038600"/>
            <a:ext cx="2690678" cy="2201168"/>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2200" y="4027693"/>
            <a:ext cx="2744315" cy="2209800"/>
          </a:xfrm>
          <a:prstGeom prst="rect">
            <a:avLst/>
          </a:prstGeom>
        </p:spPr>
      </p:pic>
    </p:spTree>
    <p:extLst>
      <p:ext uri="{BB962C8B-B14F-4D97-AF65-F5344CB8AC3E}">
        <p14:creationId xmlns:p14="http://schemas.microsoft.com/office/powerpoint/2010/main" val="59035009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76200"/>
            <a:ext cx="8229600" cy="1219200"/>
          </a:xfrm>
        </p:spPr>
        <p:txBody>
          <a:bodyPr/>
          <a:lstStyle/>
          <a:p>
            <a:r>
              <a:rPr lang="en-US" dirty="0" smtClean="0">
                <a:latin typeface="Bauhaus 93" pitchFamily="82" charset="0"/>
              </a:rPr>
              <a:t>BAUHAS,DESSAU,GERMANY</a:t>
            </a:r>
            <a:endParaRPr lang="en-US" dirty="0">
              <a:latin typeface="Bauhaus 93" pitchFamily="82"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43000"/>
            <a:ext cx="7467600" cy="5086350"/>
          </a:xfrm>
          <a:prstGeom prst="rect">
            <a:avLst/>
          </a:prstGeom>
        </p:spPr>
      </p:pic>
    </p:spTree>
    <p:extLst>
      <p:ext uri="{BB962C8B-B14F-4D97-AF65-F5344CB8AC3E}">
        <p14:creationId xmlns:p14="http://schemas.microsoft.com/office/powerpoint/2010/main" val="37296574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xit" presetSubtype="0" fill="hold" nodeType="clickEffect">
                                  <p:stCondLst>
                                    <p:cond delay="0"/>
                                  </p:stCondLst>
                                  <p:childTnLst>
                                    <p:anim calcmode="lin" valueType="num">
                                      <p:cBhvr>
                                        <p:cTn id="13" dur="1000"/>
                                        <p:tgtEl>
                                          <p:spTgt spid="3"/>
                                        </p:tgtEl>
                                        <p:attrNameLst>
                                          <p:attrName>ppt_w</p:attrName>
                                        </p:attrNameLst>
                                      </p:cBhvr>
                                      <p:tavLst>
                                        <p:tav tm="0">
                                          <p:val>
                                            <p:strVal val="ppt_w"/>
                                          </p:val>
                                        </p:tav>
                                        <p:tav tm="100000">
                                          <p:val>
                                            <p:fltVal val="0"/>
                                          </p:val>
                                        </p:tav>
                                      </p:tavLst>
                                    </p:anim>
                                    <p:anim calcmode="lin" valueType="num">
                                      <p:cBhvr>
                                        <p:cTn id="14" dur="1000"/>
                                        <p:tgtEl>
                                          <p:spTgt spid="3"/>
                                        </p:tgtEl>
                                        <p:attrNameLst>
                                          <p:attrName>ppt_h</p:attrName>
                                        </p:attrNameLst>
                                      </p:cBhvr>
                                      <p:tavLst>
                                        <p:tav tm="0">
                                          <p:val>
                                            <p:strVal val="ppt_h"/>
                                          </p:val>
                                        </p:tav>
                                        <p:tav tm="100000">
                                          <p:val>
                                            <p:fltVal val="0"/>
                                          </p:val>
                                        </p:tav>
                                      </p:tavLst>
                                    </p:anim>
                                    <p:anim calcmode="lin" valueType="num">
                                      <p:cBhvr>
                                        <p:cTn id="15" dur="1000"/>
                                        <p:tgtEl>
                                          <p:spTgt spid="3"/>
                                        </p:tgtEl>
                                        <p:attrNameLst>
                                          <p:attrName>style.rotation</p:attrName>
                                        </p:attrNameLst>
                                      </p:cBhvr>
                                      <p:tavLst>
                                        <p:tav tm="0">
                                          <p:val>
                                            <p:fltVal val="0"/>
                                          </p:val>
                                        </p:tav>
                                        <p:tav tm="100000">
                                          <p:val>
                                            <p:fltVal val="90"/>
                                          </p:val>
                                        </p:tav>
                                      </p:tavLst>
                                    </p:anim>
                                    <p:animEffect transition="out" filter="fade">
                                      <p:cBhvr>
                                        <p:cTn id="16" dur="1000"/>
                                        <p:tgtEl>
                                          <p:spTgt spid="3"/>
                                        </p:tgtEl>
                                      </p:cBhvr>
                                    </p:animEffect>
                                    <p:set>
                                      <p:cBhvr>
                                        <p:cTn id="17"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219200"/>
          </a:xfrm>
        </p:spPr>
        <p:txBody>
          <a:bodyPr/>
          <a:lstStyle/>
          <a:p>
            <a:r>
              <a:rPr lang="en-US" dirty="0" smtClean="0">
                <a:latin typeface="Bauhaus 93" pitchFamily="82" charset="0"/>
              </a:rPr>
              <a:t>BAUHAS,DESSAU,GERMANY</a:t>
            </a:r>
            <a:endParaRPr lang="en-US" dirty="0">
              <a:latin typeface="Bauhaus 93" pitchFamily="82" charset="0"/>
            </a:endParaRPr>
          </a:p>
        </p:txBody>
      </p:sp>
      <p:sp>
        <p:nvSpPr>
          <p:cNvPr id="3" name="TextBox 2"/>
          <p:cNvSpPr txBox="1"/>
          <p:nvPr/>
        </p:nvSpPr>
        <p:spPr>
          <a:xfrm>
            <a:off x="685800" y="1524000"/>
            <a:ext cx="2667000" cy="369332"/>
          </a:xfrm>
          <a:prstGeom prst="rect">
            <a:avLst/>
          </a:prstGeom>
          <a:noFill/>
        </p:spPr>
        <p:txBody>
          <a:bodyPr wrap="square" rtlCol="0">
            <a:spAutoFit/>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1" y="1549021"/>
            <a:ext cx="3200400" cy="2260095"/>
          </a:xfrm>
          <a:prstGeom prst="rect">
            <a:avLst/>
          </a:prstGeom>
        </p:spPr>
      </p:pic>
      <p:sp>
        <p:nvSpPr>
          <p:cNvPr id="9" name="TextBox 8"/>
          <p:cNvSpPr txBox="1"/>
          <p:nvPr/>
        </p:nvSpPr>
        <p:spPr>
          <a:xfrm>
            <a:off x="228600" y="908039"/>
            <a:ext cx="5486401" cy="3970318"/>
          </a:xfrm>
          <a:prstGeom prst="rect">
            <a:avLst/>
          </a:prstGeom>
          <a:noFill/>
        </p:spPr>
        <p:txBody>
          <a:bodyPr wrap="square" rtlCol="0">
            <a:spAutoFit/>
          </a:bodyPr>
          <a:lstStyle/>
          <a:p>
            <a:pPr marL="285750" indent="-285750">
              <a:buFont typeface="Wingdings" pitchFamily="2" charset="2"/>
              <a:buChar char="v"/>
            </a:pPr>
            <a:r>
              <a:rPr lang="en-US" dirty="0" smtClean="0">
                <a:latin typeface="Bauhaus 93" pitchFamily="82" charset="0"/>
              </a:rPr>
              <a:t>DESIGNED BY GROPIUS AND HIS PARTNER MEYER WITH CERTAIN AMOUNT OF PARTICIPATION FROM STUDENTS.</a:t>
            </a:r>
          </a:p>
          <a:p>
            <a:pPr marL="285750" indent="-285750">
              <a:buFont typeface="Wingdings" pitchFamily="2" charset="2"/>
              <a:buChar char="v"/>
            </a:pPr>
            <a:endParaRPr lang="en-US" dirty="0">
              <a:latin typeface="Bauhaus 93" pitchFamily="82" charset="0"/>
            </a:endParaRPr>
          </a:p>
          <a:p>
            <a:pPr marL="285750" indent="-285750">
              <a:buFont typeface="Wingdings" pitchFamily="2" charset="2"/>
              <a:buChar char="v"/>
            </a:pPr>
            <a:r>
              <a:rPr lang="en-US" dirty="0" smtClean="0">
                <a:latin typeface="Bauhaus 93" pitchFamily="82" charset="0"/>
              </a:rPr>
              <a:t>THE COMPLEX CONSISTS OF FIVE MAIN ELEMENTS FULLY GLAZED 3 STOREYED:</a:t>
            </a:r>
          </a:p>
          <a:p>
            <a:pPr marL="285750" indent="-285750">
              <a:buFont typeface="Wingdings" pitchFamily="2" charset="2"/>
              <a:buChar char="v"/>
            </a:pPr>
            <a:endParaRPr lang="en-US" dirty="0" smtClean="0">
              <a:latin typeface="Bauhaus 93" pitchFamily="82" charset="0"/>
            </a:endParaRPr>
          </a:p>
          <a:p>
            <a:pPr marL="285750" indent="-285750">
              <a:buFont typeface="Wingdings" pitchFamily="2" charset="2"/>
              <a:buChar char="Ø"/>
            </a:pPr>
            <a:r>
              <a:rPr lang="en-US" dirty="0" smtClean="0">
                <a:latin typeface="Bauhaus 93" pitchFamily="82" charset="0"/>
              </a:rPr>
              <a:t>WORKSHOP BLOCK</a:t>
            </a:r>
          </a:p>
          <a:p>
            <a:pPr marL="285750" indent="-285750">
              <a:buFont typeface="Wingdings" pitchFamily="2" charset="2"/>
              <a:buChar char="Ø"/>
            </a:pPr>
            <a:r>
              <a:rPr lang="en-US" dirty="0" smtClean="0">
                <a:latin typeface="Bauhaus 93" pitchFamily="82" charset="0"/>
              </a:rPr>
              <a:t>TEACHING BLOCK</a:t>
            </a:r>
          </a:p>
          <a:p>
            <a:pPr marL="285750" indent="-285750">
              <a:buFont typeface="Wingdings" pitchFamily="2" charset="2"/>
              <a:buChar char="Ø"/>
            </a:pPr>
            <a:r>
              <a:rPr lang="en-US" dirty="0" smtClean="0">
                <a:latin typeface="Bauhaus 93" pitchFamily="82" charset="0"/>
              </a:rPr>
              <a:t>SOCIAL AREAS</a:t>
            </a:r>
          </a:p>
          <a:p>
            <a:pPr marL="285750" indent="-285750">
              <a:buFont typeface="Wingdings" pitchFamily="2" charset="2"/>
              <a:buChar char="Ø"/>
            </a:pPr>
            <a:r>
              <a:rPr lang="en-US" dirty="0" smtClean="0">
                <a:latin typeface="Bauhaus 93" pitchFamily="82" charset="0"/>
              </a:rPr>
              <a:t>A5-STOREYED STUDY BLOCK</a:t>
            </a:r>
          </a:p>
          <a:p>
            <a:pPr marL="285750" indent="-285750">
              <a:buFont typeface="Wingdings" pitchFamily="2" charset="2"/>
              <a:buChar char="Ø"/>
            </a:pPr>
            <a:r>
              <a:rPr lang="en-US" dirty="0" smtClean="0">
                <a:latin typeface="Bauhaus 93" pitchFamily="82" charset="0"/>
              </a:rPr>
              <a:t>AN ADMINISTRATIVE WING SPANNING THE ROADWAY</a:t>
            </a:r>
          </a:p>
          <a:p>
            <a:pPr marL="285750" indent="-285750">
              <a:buFont typeface="Wingdings" pitchFamily="2" charset="2"/>
              <a:buChar char="Ø"/>
            </a:pPr>
            <a:endParaRPr lang="en-US" dirty="0">
              <a:latin typeface="Bauhaus 93" pitchFamily="82" charset="0"/>
            </a:endParaRPr>
          </a:p>
        </p:txBody>
      </p:sp>
      <p:sp>
        <p:nvSpPr>
          <p:cNvPr id="10" name="TextBox 9"/>
          <p:cNvSpPr txBox="1"/>
          <p:nvPr/>
        </p:nvSpPr>
        <p:spPr>
          <a:xfrm>
            <a:off x="228600" y="4724400"/>
            <a:ext cx="8382000" cy="1754326"/>
          </a:xfrm>
          <a:prstGeom prst="rect">
            <a:avLst/>
          </a:prstGeom>
          <a:noFill/>
        </p:spPr>
        <p:txBody>
          <a:bodyPr wrap="square" rtlCol="0">
            <a:spAutoFit/>
          </a:bodyPr>
          <a:lstStyle/>
          <a:p>
            <a:pPr marL="285750" indent="-285750">
              <a:buFont typeface="Wingdings" pitchFamily="2" charset="2"/>
              <a:buChar char="v"/>
            </a:pPr>
            <a:r>
              <a:rPr lang="en-US" dirty="0" smtClean="0">
                <a:latin typeface="Bauhaus 93" pitchFamily="82" charset="0"/>
              </a:rPr>
              <a:t>TO PRODUCE A SEPARATION OF EACH OF THESE FUNCTIONS FROM OTHERS,    AT THE SAME TIME NOT ISOLATING THEM BUT BRINGING THEM TOGETHER INTO EFFICIENT INTEGRATION.</a:t>
            </a:r>
          </a:p>
          <a:p>
            <a:pPr marL="285750" indent="-285750">
              <a:buFont typeface="Wingdings" pitchFamily="2" charset="2"/>
              <a:buChar char="v"/>
            </a:pPr>
            <a:endParaRPr lang="en-US" dirty="0">
              <a:latin typeface="Bauhaus 93" pitchFamily="82" charset="0"/>
            </a:endParaRPr>
          </a:p>
          <a:p>
            <a:pPr marL="285750" indent="-285750">
              <a:buFont typeface="Wingdings" pitchFamily="2" charset="2"/>
              <a:buChar char="v"/>
            </a:pPr>
            <a:r>
              <a:rPr lang="en-US" dirty="0" smtClean="0">
                <a:latin typeface="Bauhaus 93" pitchFamily="82" charset="0"/>
              </a:rPr>
              <a:t>WORK SHOPS NOTICEABLY MODE INDUSTRIAL,PARTICULARLY IN THEIR WINDOW.</a:t>
            </a:r>
          </a:p>
        </p:txBody>
      </p:sp>
    </p:spTree>
    <p:extLst>
      <p:ext uri="{BB962C8B-B14F-4D97-AF65-F5344CB8AC3E}">
        <p14:creationId xmlns:p14="http://schemas.microsoft.com/office/powerpoint/2010/main" val="4058490059"/>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457200"/>
            <a:ext cx="7696200" cy="6247864"/>
          </a:xfrm>
          <a:prstGeom prst="rect">
            <a:avLst/>
          </a:prstGeom>
          <a:noFill/>
        </p:spPr>
        <p:txBody>
          <a:bodyPr wrap="square" rtlCol="0">
            <a:spAutoFit/>
          </a:bodyPr>
          <a:lstStyle/>
          <a:p>
            <a:pPr marL="285750" indent="-285750">
              <a:buFont typeface="Wingdings" pitchFamily="2" charset="2"/>
              <a:buChar char="v"/>
            </a:pPr>
            <a:r>
              <a:rPr lang="en-US" sz="2000" dirty="0" smtClean="0">
                <a:latin typeface="Bauhaus 93" pitchFamily="82" charset="0"/>
              </a:rPr>
              <a:t>THE SQUARE PENALLED METAL WINDOWS  ARE TYPICAL OF MASS PRODUCED INDUSTRIAL UNITS.</a:t>
            </a:r>
          </a:p>
          <a:p>
            <a:pPr marL="285750" indent="-285750">
              <a:buFont typeface="Wingdings" pitchFamily="2" charset="2"/>
              <a:buChar char="v"/>
            </a:pPr>
            <a:endParaRPr lang="en-US" sz="2000" dirty="0">
              <a:latin typeface="Bauhaus 93" pitchFamily="82" charset="0"/>
            </a:endParaRPr>
          </a:p>
          <a:p>
            <a:pPr marL="285750" indent="-285750">
              <a:buFont typeface="Wingdings" pitchFamily="2" charset="2"/>
              <a:buChar char="v"/>
            </a:pPr>
            <a:r>
              <a:rPr lang="en-US" sz="2000" dirty="0" smtClean="0">
                <a:latin typeface="Bauhaus 93" pitchFamily="82" charset="0"/>
              </a:rPr>
              <a:t>AESTHETICALLY BAUHAS WAS AN ADVANCED BUILDING BUT TECHNOLOGICALLY.PROBABLY BECAUSE OF THE LIMITED FUNDS,IT WAS,SOMEWAY BEHIND THE CONTEMPORARY WORKS.</a:t>
            </a:r>
          </a:p>
          <a:p>
            <a:pPr marL="285750" indent="-285750">
              <a:buFont typeface="Wingdings" pitchFamily="2" charset="2"/>
              <a:buChar char="v"/>
            </a:pPr>
            <a:endParaRPr lang="en-US" sz="2000" dirty="0">
              <a:latin typeface="Bauhaus 93" pitchFamily="82" charset="0"/>
            </a:endParaRPr>
          </a:p>
          <a:p>
            <a:pPr marL="285750" indent="-285750">
              <a:buFont typeface="Wingdings" pitchFamily="2" charset="2"/>
              <a:buChar char="v"/>
            </a:pPr>
            <a:r>
              <a:rPr lang="en-US" sz="2000" dirty="0" smtClean="0">
                <a:latin typeface="Bauhaus 93" pitchFamily="82" charset="0"/>
              </a:rPr>
              <a:t>BAUHAUS IS ENCLOSED BY GLASS CURTAINS.</a:t>
            </a:r>
          </a:p>
          <a:p>
            <a:pPr marL="285750" indent="-285750">
              <a:buFont typeface="Wingdings" pitchFamily="2" charset="2"/>
              <a:buChar char="v"/>
            </a:pPr>
            <a:endParaRPr lang="en-US" sz="2000" dirty="0">
              <a:latin typeface="Bauhaus 93" pitchFamily="82" charset="0"/>
            </a:endParaRPr>
          </a:p>
          <a:p>
            <a:pPr marL="285750" indent="-285750">
              <a:buFont typeface="Wingdings" pitchFamily="2" charset="2"/>
              <a:buChar char="v"/>
            </a:pPr>
            <a:r>
              <a:rPr lang="en-US" sz="2000" dirty="0" smtClean="0">
                <a:latin typeface="Bauhaus 93" pitchFamily="82" charset="0"/>
              </a:rPr>
              <a:t>THE CURTAIN GLASS WALLING WAS FIRST USED IN FAGUS   FACTORY-1911 AND THEN USED WITH CERTAIN REFINEMENT.</a:t>
            </a:r>
          </a:p>
          <a:p>
            <a:pPr marL="285750" indent="-285750">
              <a:buFont typeface="Wingdings" pitchFamily="2" charset="2"/>
              <a:buChar char="v"/>
            </a:pPr>
            <a:endParaRPr lang="en-US" sz="2000" dirty="0">
              <a:latin typeface="Bauhaus 93" pitchFamily="82" charset="0"/>
            </a:endParaRPr>
          </a:p>
          <a:p>
            <a:pPr marL="285750" indent="-285750">
              <a:buFont typeface="Wingdings" pitchFamily="2" charset="2"/>
              <a:buChar char="v"/>
            </a:pPr>
            <a:r>
              <a:rPr lang="en-US" sz="2000" dirty="0" smtClean="0">
                <a:latin typeface="Bauhaus 93" pitchFamily="82" charset="0"/>
              </a:rPr>
              <a:t>THE WHOLE CUBE SEEMS LIKE TO IMMENSE HORIZONTAL PLAINS FLOATING ON THE GROUND.</a:t>
            </a:r>
          </a:p>
          <a:p>
            <a:pPr marL="285750" indent="-285750">
              <a:buFont typeface="Wingdings" pitchFamily="2" charset="2"/>
              <a:buChar char="v"/>
            </a:pPr>
            <a:endParaRPr lang="en-US" sz="2000" dirty="0">
              <a:latin typeface="Bauhaus 93" pitchFamily="82" charset="0"/>
            </a:endParaRPr>
          </a:p>
          <a:p>
            <a:pPr marL="285750" indent="-285750">
              <a:buFont typeface="Wingdings" pitchFamily="2" charset="2"/>
              <a:buChar char="v"/>
            </a:pPr>
            <a:r>
              <a:rPr lang="en-US" sz="2000" dirty="0" smtClean="0">
                <a:latin typeface="Bauhaus 93" pitchFamily="82" charset="0"/>
              </a:rPr>
              <a:t>GIANT LIGHT CUBE DAZZLING WHITE LIGHT FROM EVERY WALL.</a:t>
            </a:r>
          </a:p>
          <a:p>
            <a:pPr marL="285750" indent="-285750">
              <a:buFont typeface="Wingdings" pitchFamily="2" charset="2"/>
              <a:buChar char="v"/>
            </a:pPr>
            <a:endParaRPr lang="en-US" sz="2000" dirty="0">
              <a:latin typeface="Bauhaus 93" pitchFamily="82" charset="0"/>
            </a:endParaRPr>
          </a:p>
          <a:p>
            <a:pPr marL="285750" indent="-285750">
              <a:buFont typeface="Wingdings" pitchFamily="2" charset="2"/>
              <a:buChar char="v"/>
            </a:pPr>
            <a:r>
              <a:rPr lang="en-US" sz="2000" dirty="0" smtClean="0">
                <a:latin typeface="Bauhaus 93" pitchFamily="82" charset="0"/>
              </a:rPr>
              <a:t>THE HIGH GLASS WALLS REVEALING THE LIGHT STEEL STRUCTURE…..     DELINEATED IN ALL ITS TRANSPARENCY BY THE IRON GRID OF ITS EXTERIOR STRUCTURE.</a:t>
            </a:r>
            <a:endParaRPr lang="en-US" sz="2000" dirty="0">
              <a:latin typeface="Bauhaus 93" pitchFamily="82" charset="0"/>
            </a:endParaRPr>
          </a:p>
        </p:txBody>
      </p:sp>
    </p:spTree>
    <p:extLst>
      <p:ext uri="{BB962C8B-B14F-4D97-AF65-F5344CB8AC3E}">
        <p14:creationId xmlns:p14="http://schemas.microsoft.com/office/powerpoint/2010/main" val="214524434"/>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132" y="304800"/>
            <a:ext cx="8495338"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ight Arrow 2"/>
          <p:cNvSpPr/>
          <p:nvPr/>
        </p:nvSpPr>
        <p:spPr>
          <a:xfrm rot="7740999" flipV="1">
            <a:off x="3529654" y="2396120"/>
            <a:ext cx="1215099" cy="84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Arrow 3"/>
          <p:cNvSpPr/>
          <p:nvPr/>
        </p:nvSpPr>
        <p:spPr>
          <a:xfrm rot="4328019">
            <a:off x="1708396" y="3245903"/>
            <a:ext cx="1610576" cy="135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rrow 4"/>
          <p:cNvSpPr/>
          <p:nvPr/>
        </p:nvSpPr>
        <p:spPr>
          <a:xfrm rot="15521704">
            <a:off x="356103" y="2810907"/>
            <a:ext cx="1916579" cy="840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6799928" flipV="1">
            <a:off x="4436462" y="3410149"/>
            <a:ext cx="122326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7666606">
            <a:off x="6475099" y="3670609"/>
            <a:ext cx="1375402" cy="90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924953" y="1604790"/>
            <a:ext cx="1719814" cy="369332"/>
          </a:xfrm>
          <a:prstGeom prst="rect">
            <a:avLst/>
          </a:prstGeom>
          <a:noFill/>
        </p:spPr>
        <p:txBody>
          <a:bodyPr wrap="square" rtlCol="0">
            <a:spAutoFit/>
          </a:bodyPr>
          <a:lstStyle/>
          <a:p>
            <a:r>
              <a:rPr lang="en-US" dirty="0" smtClean="0">
                <a:latin typeface="Bauhaus 93" pitchFamily="82" charset="0"/>
              </a:rPr>
              <a:t>WORKSHOP</a:t>
            </a:r>
            <a:endParaRPr lang="en-US" dirty="0">
              <a:latin typeface="Bauhaus 93" pitchFamily="82" charset="0"/>
            </a:endParaRPr>
          </a:p>
        </p:txBody>
      </p:sp>
      <p:sp>
        <p:nvSpPr>
          <p:cNvPr id="10" name="TextBox 9"/>
          <p:cNvSpPr txBox="1"/>
          <p:nvPr/>
        </p:nvSpPr>
        <p:spPr>
          <a:xfrm>
            <a:off x="1542827" y="2213109"/>
            <a:ext cx="1981200" cy="381000"/>
          </a:xfrm>
          <a:prstGeom prst="rect">
            <a:avLst/>
          </a:prstGeom>
          <a:noFill/>
        </p:spPr>
        <p:txBody>
          <a:bodyPr wrap="square" rtlCol="0">
            <a:spAutoFit/>
          </a:bodyPr>
          <a:lstStyle/>
          <a:p>
            <a:r>
              <a:rPr lang="en-US" dirty="0" smtClean="0">
                <a:latin typeface="Bauhaus 93" pitchFamily="82" charset="0"/>
              </a:rPr>
              <a:t>DINING HALL</a:t>
            </a:r>
            <a:endParaRPr lang="en-US" dirty="0">
              <a:latin typeface="Bauhaus 93" pitchFamily="82" charset="0"/>
            </a:endParaRPr>
          </a:p>
        </p:txBody>
      </p:sp>
      <p:sp>
        <p:nvSpPr>
          <p:cNvPr id="11" name="TextBox 10"/>
          <p:cNvSpPr txBox="1"/>
          <p:nvPr/>
        </p:nvSpPr>
        <p:spPr>
          <a:xfrm>
            <a:off x="324530" y="1535667"/>
            <a:ext cx="2838227" cy="369332"/>
          </a:xfrm>
          <a:prstGeom prst="rect">
            <a:avLst/>
          </a:prstGeom>
          <a:noFill/>
        </p:spPr>
        <p:txBody>
          <a:bodyPr wrap="square" rtlCol="0">
            <a:spAutoFit/>
          </a:bodyPr>
          <a:lstStyle/>
          <a:p>
            <a:r>
              <a:rPr lang="en-US" dirty="0" smtClean="0">
                <a:latin typeface="Bauhaus 93" pitchFamily="82" charset="0"/>
              </a:rPr>
              <a:t>STUDIO WORKSHOP</a:t>
            </a:r>
            <a:endParaRPr lang="en-US" dirty="0">
              <a:latin typeface="Bauhaus 93" pitchFamily="82" charset="0"/>
            </a:endParaRPr>
          </a:p>
        </p:txBody>
      </p:sp>
      <p:sp>
        <p:nvSpPr>
          <p:cNvPr id="12" name="TextBox 11"/>
          <p:cNvSpPr txBox="1"/>
          <p:nvPr/>
        </p:nvSpPr>
        <p:spPr>
          <a:xfrm>
            <a:off x="4552470" y="2333141"/>
            <a:ext cx="2762730" cy="369332"/>
          </a:xfrm>
          <a:prstGeom prst="rect">
            <a:avLst/>
          </a:prstGeom>
          <a:noFill/>
        </p:spPr>
        <p:txBody>
          <a:bodyPr wrap="square" rtlCol="0">
            <a:spAutoFit/>
          </a:bodyPr>
          <a:lstStyle/>
          <a:p>
            <a:r>
              <a:rPr lang="en-US" dirty="0" smtClean="0">
                <a:latin typeface="Bauhaus 93" pitchFamily="82" charset="0"/>
              </a:rPr>
              <a:t>ADMINISTRATIVE OFFICE</a:t>
            </a:r>
            <a:endParaRPr lang="en-US" dirty="0">
              <a:latin typeface="Bauhaus 93" pitchFamily="82" charset="0"/>
            </a:endParaRPr>
          </a:p>
        </p:txBody>
      </p:sp>
      <p:sp>
        <p:nvSpPr>
          <p:cNvPr id="13" name="TextBox 12"/>
          <p:cNvSpPr txBox="1"/>
          <p:nvPr/>
        </p:nvSpPr>
        <p:spPr>
          <a:xfrm>
            <a:off x="7162800" y="2594109"/>
            <a:ext cx="1676400" cy="646331"/>
          </a:xfrm>
          <a:prstGeom prst="rect">
            <a:avLst/>
          </a:prstGeom>
          <a:noFill/>
        </p:spPr>
        <p:txBody>
          <a:bodyPr wrap="square" rtlCol="0">
            <a:spAutoFit/>
          </a:bodyPr>
          <a:lstStyle/>
          <a:p>
            <a:r>
              <a:rPr lang="en-US" dirty="0" smtClean="0">
                <a:latin typeface="Bauhaus 93" pitchFamily="82" charset="0"/>
              </a:rPr>
              <a:t>TRADE SCHOOL</a:t>
            </a:r>
            <a:endParaRPr lang="en-US" dirty="0">
              <a:latin typeface="Bauhaus 93" pitchFamily="82" charset="0"/>
            </a:endParaRPr>
          </a:p>
        </p:txBody>
      </p:sp>
    </p:spTree>
    <p:extLst>
      <p:ext uri="{BB962C8B-B14F-4D97-AF65-F5344CB8AC3E}">
        <p14:creationId xmlns:p14="http://schemas.microsoft.com/office/powerpoint/2010/main" val="42898115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9"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3"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1+#ppt_w/2"/>
                                          </p:val>
                                        </p:tav>
                                        <p:tav tm="100000">
                                          <p:val>
                                            <p:strVal val="#ppt_x"/>
                                          </p:val>
                                        </p:tav>
                                      </p:tavLst>
                                    </p:anim>
                                    <p:anim calcmode="lin" valueType="num">
                                      <p:cBhvr additive="base">
                                        <p:cTn id="4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ppt_w</p:attrName>
                                        </p:attrNameLst>
                                      </p:cBhvr>
                                      <p:tavLst>
                                        <p:tav tm="0">
                                          <p:val>
                                            <p:fltVal val="0"/>
                                          </p:val>
                                        </p:tav>
                                        <p:tav tm="100000">
                                          <p:val>
                                            <p:strVal val="#ppt_w"/>
                                          </p:val>
                                        </p:tav>
                                      </p:tavLst>
                                    </p:anim>
                                    <p:anim calcmode="lin" valueType="num">
                                      <p:cBhvr>
                                        <p:cTn id="49" dur="500" fill="hold"/>
                                        <p:tgtEl>
                                          <p:spTgt spid="12"/>
                                        </p:tgtEl>
                                        <p:attrNameLst>
                                          <p:attrName>ppt_h</p:attrName>
                                        </p:attrNameLst>
                                      </p:cBhvr>
                                      <p:tavLst>
                                        <p:tav tm="0">
                                          <p:val>
                                            <p:fltVal val="0"/>
                                          </p:val>
                                        </p:tav>
                                        <p:tav tm="100000">
                                          <p:val>
                                            <p:strVal val="#ppt_h"/>
                                          </p:val>
                                        </p:tav>
                                      </p:tavLst>
                                    </p:anim>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6"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1+#ppt_w/2"/>
                                          </p:val>
                                        </p:tav>
                                        <p:tav tm="100000">
                                          <p:val>
                                            <p:strVal val="#ppt_x"/>
                                          </p:val>
                                        </p:tav>
                                      </p:tavLst>
                                    </p:anim>
                                    <p:anim calcmode="lin" valueType="num">
                                      <p:cBhvr additive="base">
                                        <p:cTn id="5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down)">
                                      <p:cBhvr>
                                        <p:cTn id="61" dur="580">
                                          <p:stCondLst>
                                            <p:cond delay="0"/>
                                          </p:stCondLst>
                                        </p:cTn>
                                        <p:tgtEl>
                                          <p:spTgt spid="13"/>
                                        </p:tgtEl>
                                      </p:cBhvr>
                                    </p:animEffect>
                                    <p:anim calcmode="lin" valueType="num">
                                      <p:cBhvr>
                                        <p:cTn id="6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67" dur="26">
                                          <p:stCondLst>
                                            <p:cond delay="650"/>
                                          </p:stCondLst>
                                        </p:cTn>
                                        <p:tgtEl>
                                          <p:spTgt spid="13"/>
                                        </p:tgtEl>
                                      </p:cBhvr>
                                      <p:to x="100000" y="60000"/>
                                    </p:animScale>
                                    <p:animScale>
                                      <p:cBhvr>
                                        <p:cTn id="68" dur="166" decel="50000">
                                          <p:stCondLst>
                                            <p:cond delay="676"/>
                                          </p:stCondLst>
                                        </p:cTn>
                                        <p:tgtEl>
                                          <p:spTgt spid="13"/>
                                        </p:tgtEl>
                                      </p:cBhvr>
                                      <p:to x="100000" y="100000"/>
                                    </p:animScale>
                                    <p:animScale>
                                      <p:cBhvr>
                                        <p:cTn id="69" dur="26">
                                          <p:stCondLst>
                                            <p:cond delay="1312"/>
                                          </p:stCondLst>
                                        </p:cTn>
                                        <p:tgtEl>
                                          <p:spTgt spid="13"/>
                                        </p:tgtEl>
                                      </p:cBhvr>
                                      <p:to x="100000" y="80000"/>
                                    </p:animScale>
                                    <p:animScale>
                                      <p:cBhvr>
                                        <p:cTn id="70" dur="166" decel="50000">
                                          <p:stCondLst>
                                            <p:cond delay="1338"/>
                                          </p:stCondLst>
                                        </p:cTn>
                                        <p:tgtEl>
                                          <p:spTgt spid="13"/>
                                        </p:tgtEl>
                                      </p:cBhvr>
                                      <p:to x="100000" y="100000"/>
                                    </p:animScale>
                                    <p:animScale>
                                      <p:cBhvr>
                                        <p:cTn id="71" dur="26">
                                          <p:stCondLst>
                                            <p:cond delay="1642"/>
                                          </p:stCondLst>
                                        </p:cTn>
                                        <p:tgtEl>
                                          <p:spTgt spid="13"/>
                                        </p:tgtEl>
                                      </p:cBhvr>
                                      <p:to x="100000" y="90000"/>
                                    </p:animScale>
                                    <p:animScale>
                                      <p:cBhvr>
                                        <p:cTn id="72" dur="166" decel="50000">
                                          <p:stCondLst>
                                            <p:cond delay="1668"/>
                                          </p:stCondLst>
                                        </p:cTn>
                                        <p:tgtEl>
                                          <p:spTgt spid="13"/>
                                        </p:tgtEl>
                                      </p:cBhvr>
                                      <p:to x="100000" y="100000"/>
                                    </p:animScale>
                                    <p:animScale>
                                      <p:cBhvr>
                                        <p:cTn id="73" dur="26">
                                          <p:stCondLst>
                                            <p:cond delay="1808"/>
                                          </p:stCondLst>
                                        </p:cTn>
                                        <p:tgtEl>
                                          <p:spTgt spid="13"/>
                                        </p:tgtEl>
                                      </p:cBhvr>
                                      <p:to x="100000" y="95000"/>
                                    </p:animScale>
                                    <p:animScale>
                                      <p:cBhvr>
                                        <p:cTn id="74"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8" grpId="0" animBg="1"/>
      <p:bldP spid="9" grpId="0"/>
      <p:bldP spid="10" grpId="0"/>
      <p:bldP spid="11" grpId="0"/>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06021"/>
            <a:ext cx="8229600" cy="1219200"/>
          </a:xfrm>
        </p:spPr>
        <p:txBody>
          <a:bodyPr/>
          <a:lstStyle/>
          <a:p>
            <a:r>
              <a:rPr lang="en-US" dirty="0" smtClean="0"/>
              <a:t>                             </a:t>
            </a:r>
            <a:r>
              <a:rPr lang="en-US" dirty="0" smtClean="0">
                <a:latin typeface="Bauhaus 93" pitchFamily="82" charset="0"/>
              </a:rPr>
              <a:t>PLAN</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3657600"/>
            <a:ext cx="3657600" cy="2590799"/>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6773" y="3657600"/>
            <a:ext cx="3733800" cy="252740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8018" y="676701"/>
            <a:ext cx="3657600" cy="2401594"/>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05400" y="685800"/>
            <a:ext cx="3733800" cy="2401594"/>
          </a:xfrm>
          <a:prstGeom prst="rect">
            <a:avLst/>
          </a:prstGeom>
        </p:spPr>
      </p:pic>
      <p:sp>
        <p:nvSpPr>
          <p:cNvPr id="7" name="TextBox 6"/>
          <p:cNvSpPr txBox="1"/>
          <p:nvPr/>
        </p:nvSpPr>
        <p:spPr>
          <a:xfrm>
            <a:off x="348018" y="3190880"/>
            <a:ext cx="8305800" cy="369332"/>
          </a:xfrm>
          <a:prstGeom prst="rect">
            <a:avLst/>
          </a:prstGeom>
          <a:noFill/>
        </p:spPr>
        <p:txBody>
          <a:bodyPr wrap="square" rtlCol="0">
            <a:spAutoFit/>
          </a:bodyPr>
          <a:lstStyle/>
          <a:p>
            <a:r>
              <a:rPr lang="en-US" dirty="0" smtClean="0">
                <a:latin typeface="Bauhaus 93" pitchFamily="82" charset="0"/>
              </a:rPr>
              <a:t>        BASEMENT PLAN                                                           GROUND FLOOR PLAN</a:t>
            </a:r>
            <a:endParaRPr lang="en-US" dirty="0">
              <a:latin typeface="Bauhaus 93" pitchFamily="82" charset="0"/>
            </a:endParaRPr>
          </a:p>
        </p:txBody>
      </p:sp>
      <p:sp>
        <p:nvSpPr>
          <p:cNvPr id="8" name="TextBox 7"/>
          <p:cNvSpPr txBox="1"/>
          <p:nvPr/>
        </p:nvSpPr>
        <p:spPr>
          <a:xfrm>
            <a:off x="228600" y="6248399"/>
            <a:ext cx="8425218" cy="381001"/>
          </a:xfrm>
          <a:prstGeom prst="rect">
            <a:avLst/>
          </a:prstGeom>
          <a:noFill/>
        </p:spPr>
        <p:txBody>
          <a:bodyPr wrap="square" rtlCol="0">
            <a:spAutoFit/>
          </a:bodyPr>
          <a:lstStyle/>
          <a:p>
            <a:r>
              <a:rPr lang="en-US" dirty="0">
                <a:latin typeface="Bauhaus 93" pitchFamily="82" charset="0"/>
              </a:rPr>
              <a:t> </a:t>
            </a:r>
            <a:r>
              <a:rPr lang="en-US" dirty="0" smtClean="0">
                <a:latin typeface="Bauhaus 93" pitchFamily="82" charset="0"/>
              </a:rPr>
              <a:t>          FIRST FLOOR PLAN                                                    SECOND FLOOR PLAN</a:t>
            </a:r>
            <a:endParaRPr lang="en-US" dirty="0">
              <a:latin typeface="Bauhaus 93" pitchFamily="82" charset="0"/>
            </a:endParaRPr>
          </a:p>
        </p:txBody>
      </p:sp>
    </p:spTree>
    <p:extLst>
      <p:ext uri="{BB962C8B-B14F-4D97-AF65-F5344CB8AC3E}">
        <p14:creationId xmlns:p14="http://schemas.microsoft.com/office/powerpoint/2010/main" val="513511588"/>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0"/>
            <a:ext cx="8229600" cy="1219201"/>
          </a:xfrm>
        </p:spPr>
        <p:txBody>
          <a:bodyPr>
            <a:normAutofit fontScale="90000"/>
          </a:bodyPr>
          <a:lstStyle/>
          <a:p>
            <a:r>
              <a:rPr lang="en-US" dirty="0" smtClean="0">
                <a:latin typeface="Bernard MT Condensed" pitchFamily="18" charset="0"/>
              </a:rPr>
              <a:t>GENERAL INFORMATION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Bernard MT Condensed" pitchFamily="18" charset="0"/>
              </a:rPr>
              <a:t/>
            </a:r>
            <a:br>
              <a:rPr lang="en-US" dirty="0" smtClean="0">
                <a:latin typeface="Bernard MT Condensed" pitchFamily="18" charset="0"/>
              </a:rPr>
            </a:br>
            <a:r>
              <a:rPr lang="en-US" dirty="0">
                <a:latin typeface="Bernard MT Condensed" pitchFamily="18" charset="0"/>
              </a:rPr>
              <a:t/>
            </a:r>
            <a:br>
              <a:rPr lang="en-US" dirty="0">
                <a:latin typeface="Bernard MT Condensed" pitchFamily="18" charset="0"/>
              </a:rPr>
            </a:br>
            <a:r>
              <a:rPr lang="en-US" dirty="0" smtClean="0">
                <a:latin typeface="Franklin Gothic Heavy" pitchFamily="34" charset="0"/>
              </a:rPr>
              <a:t>GENERAL INFORMATION</a:t>
            </a:r>
            <a:endParaRPr lang="en-US" dirty="0">
              <a:latin typeface="Bernard MT Condensed"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74041"/>
            <a:ext cx="2781300" cy="4648200"/>
          </a:xfrm>
          <a:prstGeom prst="rect">
            <a:avLst/>
          </a:prstGeom>
        </p:spPr>
      </p:pic>
      <p:sp>
        <p:nvSpPr>
          <p:cNvPr id="5" name="TextBox 4"/>
          <p:cNvSpPr txBox="1"/>
          <p:nvPr/>
        </p:nvSpPr>
        <p:spPr>
          <a:xfrm>
            <a:off x="178558" y="1220485"/>
            <a:ext cx="5943600" cy="5355312"/>
          </a:xfrm>
          <a:prstGeom prst="rect">
            <a:avLst/>
          </a:prstGeom>
          <a:noFill/>
        </p:spPr>
        <p:txBody>
          <a:bodyPr wrap="square" rtlCol="0">
            <a:spAutoFit/>
          </a:bodyPr>
          <a:lstStyle/>
          <a:p>
            <a:pPr marL="285750" indent="-285750">
              <a:buFont typeface="Wingdings" pitchFamily="2" charset="2"/>
              <a:buChar char="v"/>
            </a:pPr>
            <a:r>
              <a:rPr lang="en-US" dirty="0" smtClean="0"/>
              <a:t>WALTER GROPIUS FULL NAME-GEORGE WALTER ADOLF GROPIUS.</a:t>
            </a:r>
          </a:p>
          <a:p>
            <a:pPr marL="285750" indent="-285750">
              <a:buFont typeface="Wingdings" pitchFamily="2" charset="2"/>
              <a:buChar char="v"/>
            </a:pPr>
            <a:endParaRPr lang="en-US" dirty="0" smtClean="0"/>
          </a:p>
          <a:p>
            <a:pPr marL="285750" indent="-285750">
              <a:buFont typeface="Wingdings" pitchFamily="2" charset="2"/>
              <a:buChar char="v"/>
            </a:pPr>
            <a:r>
              <a:rPr lang="en-US" dirty="0" smtClean="0"/>
              <a:t>BORN IN BERLIN ON 18 MAY 1883</a:t>
            </a:r>
          </a:p>
          <a:p>
            <a:pPr marL="285750" indent="-285750">
              <a:buFont typeface="Wingdings" pitchFamily="2" charset="2"/>
              <a:buChar char="v"/>
            </a:pPr>
            <a:endParaRPr lang="en-US" dirty="0" smtClean="0"/>
          </a:p>
          <a:p>
            <a:pPr marL="285750" indent="-285750">
              <a:buFont typeface="Wingdings" pitchFamily="2" charset="2"/>
              <a:buChar char="v"/>
            </a:pPr>
            <a:r>
              <a:rPr lang="en-US" dirty="0" smtClean="0"/>
              <a:t>WAS A GERMAN AMERICAN ARCHITECT AND EDUCATOR.</a:t>
            </a:r>
          </a:p>
          <a:p>
            <a:pPr marL="285750" indent="-285750">
              <a:buFont typeface="Wingdings" pitchFamily="2" charset="2"/>
              <a:buChar char="v"/>
            </a:pPr>
            <a:endParaRPr lang="en-US" dirty="0" smtClean="0"/>
          </a:p>
          <a:p>
            <a:pPr marL="285750" indent="-285750">
              <a:buFont typeface="Wingdings" pitchFamily="2" charset="2"/>
              <a:buChar char="v"/>
            </a:pPr>
            <a:r>
              <a:rPr lang="en-US" dirty="0" smtClean="0"/>
              <a:t>HE WAS AN INFLUTENTIAL OF MODERN DESIGN AND FURTHERED HIS IDEAS THROUGH BAUHAUS   AND SCHOOL DESIGN,THROUGH HIS OWN ARCHITECTURAL WORKS AND HIS LONG YEARS OF TEACHING AT HARVARD.</a:t>
            </a:r>
          </a:p>
          <a:p>
            <a:pPr marL="285750" indent="-285750">
              <a:buFont typeface="Wingdings" pitchFamily="2" charset="2"/>
              <a:buChar char="v"/>
            </a:pPr>
            <a:endParaRPr lang="en-US" dirty="0" smtClean="0"/>
          </a:p>
          <a:p>
            <a:pPr marL="285750" indent="-285750">
              <a:buFont typeface="Wingdings" pitchFamily="2" charset="2"/>
              <a:buChar char="v"/>
            </a:pPr>
            <a:r>
              <a:rPr lang="en-US" dirty="0" smtClean="0"/>
              <a:t>HE WAS  TAUGHT BY HIS FATHER,HE ALSO WAS AN ARCHITECT AND LEARNED THE STUDY OF PROPORTIONS WITH ACTUAL ARCHITECTURAL EXPRESSIONS BY HIS UNCLE.</a:t>
            </a:r>
          </a:p>
          <a:p>
            <a:pPr marL="285750" indent="-285750">
              <a:buFont typeface="Wingdings" pitchFamily="2" charset="2"/>
              <a:buChar char="v"/>
            </a:pPr>
            <a:endParaRPr lang="en-US" dirty="0" smtClean="0"/>
          </a:p>
        </p:txBody>
      </p:sp>
    </p:spTree>
    <p:custDataLst>
      <p:tags r:id="rId1"/>
    </p:custDataLst>
    <p:extLst>
      <p:ext uri="{BB962C8B-B14F-4D97-AF65-F5344CB8AC3E}">
        <p14:creationId xmlns:p14="http://schemas.microsoft.com/office/powerpoint/2010/main" val="3748133842"/>
      </p:ext>
    </p:extLst>
  </p:cSld>
  <p:clrMapOvr>
    <a:masterClrMapping/>
  </p:clrMapOvr>
  <mc:AlternateContent xmlns:mc="http://schemas.openxmlformats.org/markup-compatibility/2006" xmlns:p14="http://schemas.microsoft.com/office/powerpoint/2010/main">
    <mc:Choice Requires="p14">
      <p:transition spd="slow" p14:dur="1400" advTm="1922">
        <p14:ripple/>
      </p:transition>
    </mc:Choice>
    <mc:Fallback xmlns="">
      <p:transition spd="slow" advTm="19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219200"/>
          </a:xfrm>
        </p:spPr>
        <p:txBody>
          <a:bodyPr/>
          <a:lstStyle/>
          <a:p>
            <a:r>
              <a:rPr lang="en-US" dirty="0" smtClean="0">
                <a:latin typeface="Bauhaus 93" pitchFamily="82" charset="0"/>
              </a:rPr>
              <a:t>                MODEL OF BAUHAUS</a:t>
            </a:r>
            <a:endParaRPr lang="en-US" dirty="0">
              <a:latin typeface="Bauhaus 93" pitchFamily="82"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143000"/>
            <a:ext cx="8229600" cy="3797300"/>
          </a:xfrm>
          <a:prstGeom prst="rect">
            <a:avLst/>
          </a:prstGeom>
        </p:spPr>
      </p:pic>
      <p:sp>
        <p:nvSpPr>
          <p:cNvPr id="7" name="TextBox 6"/>
          <p:cNvSpPr txBox="1"/>
          <p:nvPr/>
        </p:nvSpPr>
        <p:spPr>
          <a:xfrm>
            <a:off x="781050" y="4940110"/>
            <a:ext cx="7581900" cy="1477328"/>
          </a:xfrm>
          <a:prstGeom prst="rect">
            <a:avLst/>
          </a:prstGeom>
          <a:noFill/>
        </p:spPr>
        <p:txBody>
          <a:bodyPr wrap="square" rtlCol="0">
            <a:spAutoFit/>
          </a:bodyPr>
          <a:lstStyle/>
          <a:p>
            <a:endParaRPr lang="en-US" dirty="0"/>
          </a:p>
          <a:p>
            <a:r>
              <a:rPr lang="en-US" dirty="0" smtClean="0"/>
              <a:t>“</a:t>
            </a:r>
            <a:r>
              <a:rPr lang="en-US" dirty="0" smtClean="0">
                <a:latin typeface="Bauhaus 93" pitchFamily="82" charset="0"/>
              </a:rPr>
              <a:t>MODEL (SCALE1:100)OF THE BAUHAUS DESAU,DESIGNED BY WALTER GROPIUS,MODEL REALIZED ARTIST  UNKNOWN 1999 (AFTER BUILDING OF 1925-6) ,WOOD,PLEXI GLASS,PASTE BOARD ADHESIVE, 53 9/16 BY 1/8 BY 12  5/8 INCHES,STIFTUNG BAUHAS DESSAU</a:t>
            </a:r>
            <a:endParaRPr lang="en-US" dirty="0"/>
          </a:p>
        </p:txBody>
      </p:sp>
    </p:spTree>
    <p:extLst>
      <p:ext uri="{BB962C8B-B14F-4D97-AF65-F5344CB8AC3E}">
        <p14:creationId xmlns:p14="http://schemas.microsoft.com/office/powerpoint/2010/main" val="1261394798"/>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1219200"/>
          </a:xfrm>
        </p:spPr>
        <p:txBody>
          <a:bodyPr/>
          <a:lstStyle/>
          <a:p>
            <a:r>
              <a:rPr lang="en-US" dirty="0" smtClean="0">
                <a:latin typeface="Bauhaus 93" pitchFamily="82" charset="0"/>
              </a:rPr>
              <a:t>           CONCEPT OF BAUHAUS</a:t>
            </a:r>
            <a:endParaRPr lang="en-US" dirty="0">
              <a:latin typeface="Bauhaus 93" pitchFamily="82" charset="0"/>
            </a:endParaRPr>
          </a:p>
        </p:txBody>
      </p:sp>
      <p:sp>
        <p:nvSpPr>
          <p:cNvPr id="3" name="TextBox 2"/>
          <p:cNvSpPr txBox="1"/>
          <p:nvPr/>
        </p:nvSpPr>
        <p:spPr>
          <a:xfrm>
            <a:off x="152400" y="685800"/>
            <a:ext cx="8991600" cy="5940088"/>
          </a:xfrm>
          <a:prstGeom prst="rect">
            <a:avLst/>
          </a:prstGeom>
          <a:noFill/>
        </p:spPr>
        <p:txBody>
          <a:bodyPr wrap="square" rtlCol="0">
            <a:spAutoFit/>
          </a:bodyPr>
          <a:lstStyle/>
          <a:p>
            <a:r>
              <a:rPr lang="en-US" sz="2000" dirty="0" smtClean="0">
                <a:latin typeface="Bauhaus 93" pitchFamily="82" charset="0"/>
              </a:rPr>
              <a:t>AFTER THE WORLD WAR,THE DEFEATED GERMANY WAS SEEKING A SOLUTION TO THE CRISIS OF VALUES IN WHICH HE WAS IMMERSED.INTELLECTUALS BELIEVED THAT THE POLITICAL IRRATIONALISM HAD LED TO VIOLENCE,SHOULD BE IMPOSED NOW CRITICAL RATIONALISM,ABLE TO RESOLVE SOCIAL CONTRADICATIONS.</a:t>
            </a:r>
          </a:p>
          <a:p>
            <a:endParaRPr lang="en-US" sz="2000" dirty="0">
              <a:latin typeface="Bauhaus 93" pitchFamily="82" charset="0"/>
            </a:endParaRPr>
          </a:p>
          <a:p>
            <a:r>
              <a:rPr lang="en-US" sz="2000" dirty="0" smtClean="0">
                <a:latin typeface="Bauhaus 93" pitchFamily="82" charset="0"/>
              </a:rPr>
              <a:t>GROPIUS WAS DEEPLY INVOLVED IN THESE APPROACHES,THEIR GREAT SHOW OF ARCHITECTURAL RATIONALISM WOULD BE THE UNIQUE BAUHAUS BUILDING IN WHICH ARE GROUPED THE CHARACTERISTICS OF MODERN MOVEMENT; RATIONALLY ARTICULATED PURE VOLUMES(FUNCTIONALISM),INNOVATIVE USE OF MATERIALS SUCH AS CURTAIN WALL GLASS FACADES,HORIZONTAL WINDOWS,NO DECORATION,OVERALL DESIGN OF ALL ELEMENTS AND,ABOVE ALL,A CONCEPTION OF SPACE DOMINATED BY THE INTERPLAY BETWEEN INSIDE AND OUTSIDE THROUGH THE GLASS WALL.</a:t>
            </a:r>
          </a:p>
          <a:p>
            <a:endParaRPr lang="en-US" sz="2000" dirty="0">
              <a:latin typeface="Bauhaus 93" pitchFamily="82" charset="0"/>
            </a:endParaRPr>
          </a:p>
          <a:p>
            <a:r>
              <a:rPr lang="en-US" sz="2000" dirty="0" smtClean="0">
                <a:latin typeface="Bauhaus 93" pitchFamily="82" charset="0"/>
              </a:rPr>
              <a:t>THESE PRINCIPLES WERE ACCEPTED AND WERE CONSOLIDATED  RAPIDLY INTERNATIONALLY WITH HOME WORKERS WHO MIES VAN DER ROHE,PAST DIRECTOR OF THE BAUHAUS, RAISED NEAR STUTTGART IN THE WEISSENHOF ESTATE</a:t>
            </a:r>
            <a:r>
              <a:rPr lang="en-US" dirty="0" smtClean="0">
                <a:latin typeface="Bauhaus 93" pitchFamily="82" charset="0"/>
              </a:rPr>
              <a:t>. </a:t>
            </a:r>
            <a:endParaRPr lang="en-US" dirty="0">
              <a:latin typeface="Bauhaus 93" pitchFamily="82" charset="0"/>
            </a:endParaRPr>
          </a:p>
        </p:txBody>
      </p:sp>
    </p:spTree>
    <p:extLst>
      <p:ext uri="{BB962C8B-B14F-4D97-AF65-F5344CB8AC3E}">
        <p14:creationId xmlns:p14="http://schemas.microsoft.com/office/powerpoint/2010/main" val="3869843569"/>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229600" cy="1219200"/>
          </a:xfrm>
        </p:spPr>
        <p:txBody>
          <a:bodyPr/>
          <a:lstStyle/>
          <a:p>
            <a:r>
              <a:rPr lang="en-US" dirty="0" smtClean="0">
                <a:latin typeface="Bauhaus 93" pitchFamily="82" charset="0"/>
              </a:rPr>
              <a:t>                     ELEVATIONS</a:t>
            </a:r>
            <a:endParaRPr lang="en-US" dirty="0">
              <a:latin typeface="Bauhaus 93" pitchFamily="82"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990600"/>
            <a:ext cx="3835400" cy="53975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7451" y="990600"/>
            <a:ext cx="4064000" cy="5397500"/>
          </a:xfrm>
          <a:prstGeom prst="rect">
            <a:avLst/>
          </a:prstGeom>
        </p:spPr>
      </p:pic>
    </p:spTree>
    <p:extLst>
      <p:ext uri="{BB962C8B-B14F-4D97-AF65-F5344CB8AC3E}">
        <p14:creationId xmlns:p14="http://schemas.microsoft.com/office/powerpoint/2010/main" val="369086427"/>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219200"/>
          </a:xfrm>
        </p:spPr>
        <p:txBody>
          <a:bodyPr>
            <a:normAutofit fontScale="90000"/>
          </a:bodyPr>
          <a:lstStyle/>
          <a:p>
            <a:r>
              <a:rPr lang="en-US" dirty="0" smtClean="0">
                <a:latin typeface="Bauhaus 93" pitchFamily="82" charset="0"/>
              </a:rPr>
              <a:t>    CANTILEVERED BALCONIES,BAUHAUS</a:t>
            </a:r>
            <a:endParaRPr lang="en-US" dirty="0">
              <a:latin typeface="Bauhaus 93" pitchFamily="82"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5919" y="1658202"/>
            <a:ext cx="2895600" cy="438150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1066800"/>
            <a:ext cx="2590800" cy="27241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1066801"/>
            <a:ext cx="2819400" cy="27241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3848952"/>
            <a:ext cx="2590800" cy="270424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19800" y="3971134"/>
            <a:ext cx="2819400" cy="2582066"/>
          </a:xfrm>
          <a:prstGeom prst="rect">
            <a:avLst/>
          </a:prstGeom>
        </p:spPr>
      </p:pic>
    </p:spTree>
    <p:extLst>
      <p:ext uri="{BB962C8B-B14F-4D97-AF65-F5344CB8AC3E}">
        <p14:creationId xmlns:p14="http://schemas.microsoft.com/office/powerpoint/2010/main" val="3960269227"/>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219200"/>
          </a:xfrm>
        </p:spPr>
        <p:txBody>
          <a:bodyPr>
            <a:normAutofit/>
          </a:bodyPr>
          <a:lstStyle/>
          <a:p>
            <a:r>
              <a:rPr lang="en-US" sz="3200" dirty="0" smtClean="0">
                <a:latin typeface="Bauhaus 93" pitchFamily="82" charset="0"/>
              </a:rPr>
              <a:t>ADMINISTRATION WING OVER THE STREET,CONNECTING THE SCHOOL DIVISIONS</a:t>
            </a:r>
            <a:endParaRPr lang="en-US" sz="3200" dirty="0">
              <a:latin typeface="Bauhaus 93" pitchFamily="82"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1524000"/>
            <a:ext cx="2514600" cy="2286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2200" y="1587691"/>
            <a:ext cx="2578227" cy="222230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842" y="4114800"/>
            <a:ext cx="2511757" cy="22860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95600" y="3033242"/>
            <a:ext cx="3200400" cy="237695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2200" y="4114800"/>
            <a:ext cx="2895600" cy="2286000"/>
          </a:xfrm>
          <a:prstGeom prst="rect">
            <a:avLst/>
          </a:prstGeom>
        </p:spPr>
      </p:pic>
    </p:spTree>
    <p:extLst>
      <p:ext uri="{BB962C8B-B14F-4D97-AF65-F5344CB8AC3E}">
        <p14:creationId xmlns:p14="http://schemas.microsoft.com/office/powerpoint/2010/main" val="804461249"/>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219200"/>
          </a:xfrm>
        </p:spPr>
        <p:txBody>
          <a:bodyPr/>
          <a:lstStyle/>
          <a:p>
            <a:r>
              <a:rPr lang="en-US" dirty="0" smtClean="0">
                <a:latin typeface="Bauhaus 93" pitchFamily="82" charset="0"/>
              </a:rPr>
              <a:t>              BAUHAUS 93  FONT</a:t>
            </a:r>
            <a:endParaRPr lang="en-US" dirty="0">
              <a:latin typeface="Bauhaus 93" pitchFamily="82"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762000"/>
            <a:ext cx="7848600" cy="14478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209800"/>
            <a:ext cx="7848600" cy="14478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399" y="3657600"/>
            <a:ext cx="7848601" cy="1352266"/>
          </a:xfrm>
          <a:prstGeom prst="rect">
            <a:avLst/>
          </a:prstGeom>
        </p:spPr>
      </p:pic>
      <p:sp>
        <p:nvSpPr>
          <p:cNvPr id="6" name="TextBox 5"/>
          <p:cNvSpPr txBox="1"/>
          <p:nvPr/>
        </p:nvSpPr>
        <p:spPr>
          <a:xfrm>
            <a:off x="330958" y="5181600"/>
            <a:ext cx="8305800" cy="1200329"/>
          </a:xfrm>
          <a:prstGeom prst="rect">
            <a:avLst/>
          </a:prstGeom>
          <a:noFill/>
        </p:spPr>
        <p:txBody>
          <a:bodyPr wrap="square" rtlCol="0">
            <a:spAutoFit/>
          </a:bodyPr>
          <a:lstStyle/>
          <a:p>
            <a:r>
              <a:rPr lang="en-US" dirty="0" smtClean="0">
                <a:latin typeface="Bauhaus 93" pitchFamily="82" charset="0"/>
              </a:rPr>
              <a:t>FOR OTHERS,THE BAUHAUS IS A TYPE OF FONT OR AN ARCHITECTURAL DESIGN STYLE….IT IS THE INTENTION OF THIS PAPER TO DRAW A HISTORICAL CONNECTION TO TECHNOLOGY EDUCATION AND THE PEDAGOGY…… WALTER GROPIUS FUNCTIONED THROUGHOUT THE LIFE OF THE BAUHAUS.</a:t>
            </a:r>
            <a:endParaRPr lang="en-US" dirty="0">
              <a:latin typeface="Bauhaus 93" pitchFamily="82" charset="0"/>
            </a:endParaRPr>
          </a:p>
        </p:txBody>
      </p:sp>
    </p:spTree>
    <p:extLst>
      <p:ext uri="{BB962C8B-B14F-4D97-AF65-F5344CB8AC3E}">
        <p14:creationId xmlns:p14="http://schemas.microsoft.com/office/powerpoint/2010/main" val="3483571226"/>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2982"/>
            <a:ext cx="8229600" cy="1219200"/>
          </a:xfrm>
        </p:spPr>
        <p:txBody>
          <a:bodyPr/>
          <a:lstStyle/>
          <a:p>
            <a:r>
              <a:rPr lang="en-US" dirty="0" smtClean="0">
                <a:latin typeface="Hobo Std" pitchFamily="34" charset="0"/>
                <a:ea typeface="FangSong" pitchFamily="49" charset="-122"/>
              </a:rPr>
              <a:t>CHARACTER OF WORKS</a:t>
            </a:r>
            <a:endParaRPr lang="en-US" dirty="0">
              <a:latin typeface="Hobo Std" pitchFamily="34" charset="0"/>
              <a:ea typeface="FangSong" pitchFamily="49" charset="-122"/>
            </a:endParaRPr>
          </a:p>
        </p:txBody>
      </p:sp>
      <p:sp>
        <p:nvSpPr>
          <p:cNvPr id="3" name="TextBox 2"/>
          <p:cNvSpPr txBox="1"/>
          <p:nvPr/>
        </p:nvSpPr>
        <p:spPr>
          <a:xfrm>
            <a:off x="355979" y="1676400"/>
            <a:ext cx="8458200" cy="3539430"/>
          </a:xfrm>
          <a:prstGeom prst="rect">
            <a:avLst/>
          </a:prstGeom>
          <a:noFill/>
        </p:spPr>
        <p:txBody>
          <a:bodyPr wrap="square" rtlCol="0">
            <a:spAutoFit/>
          </a:bodyPr>
          <a:lstStyle/>
          <a:p>
            <a:pPr marL="457200" indent="-457200">
              <a:buFont typeface="Wingdings" pitchFamily="2" charset="2"/>
              <a:buChar char="Ø"/>
            </a:pPr>
            <a:r>
              <a:rPr lang="en-US" sz="3200" dirty="0" smtClean="0"/>
              <a:t>SIMPLE GEOMETRY,OFTEN RECTANGULAR</a:t>
            </a:r>
          </a:p>
          <a:p>
            <a:pPr marL="457200" indent="-457200">
              <a:buFont typeface="Wingdings" pitchFamily="2" charset="2"/>
              <a:buChar char="Ø"/>
            </a:pPr>
            <a:r>
              <a:rPr lang="en-US" sz="3200" dirty="0" smtClean="0"/>
              <a:t>USE OF MODERN MATERIALS LIKE STEEL AND GLASS</a:t>
            </a:r>
          </a:p>
          <a:p>
            <a:pPr marL="457200" indent="-457200">
              <a:buFont typeface="Wingdings" pitchFamily="2" charset="2"/>
              <a:buChar char="Ø"/>
            </a:pPr>
            <a:r>
              <a:rPr lang="en-US" sz="3200" dirty="0" smtClean="0"/>
              <a:t>SMOOTH SURFACES</a:t>
            </a:r>
          </a:p>
          <a:p>
            <a:pPr marL="457200" indent="-457200">
              <a:buFont typeface="Wingdings" pitchFamily="2" charset="2"/>
              <a:buChar char="Ø"/>
            </a:pPr>
            <a:r>
              <a:rPr lang="en-US" sz="3200" dirty="0" smtClean="0"/>
              <a:t>PRIMARY COLORS</a:t>
            </a:r>
          </a:p>
          <a:p>
            <a:pPr marL="457200" indent="-457200">
              <a:buFont typeface="Wingdings" pitchFamily="2" charset="2"/>
              <a:buChar char="Ø"/>
            </a:pPr>
            <a:r>
              <a:rPr lang="en-US" sz="3200" dirty="0" smtClean="0"/>
              <a:t>LINEAR AND HORIZONTAL ELEMENTS</a:t>
            </a:r>
            <a:endParaRPr lang="en-US" sz="3200" dirty="0"/>
          </a:p>
        </p:txBody>
      </p:sp>
    </p:spTree>
    <p:extLst>
      <p:ext uri="{BB962C8B-B14F-4D97-AF65-F5344CB8AC3E}">
        <p14:creationId xmlns:p14="http://schemas.microsoft.com/office/powerpoint/2010/main" val="190824127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219200"/>
          </a:xfrm>
        </p:spPr>
        <p:txBody>
          <a:bodyPr/>
          <a:lstStyle/>
          <a:p>
            <a:r>
              <a:rPr lang="en-US" dirty="0" smtClean="0">
                <a:latin typeface="Gunplay" pitchFamily="34" charset="0"/>
              </a:rPr>
              <a:t>WALTER GROPIUS QUOTES</a:t>
            </a:r>
            <a:endParaRPr lang="en-US" dirty="0">
              <a:latin typeface="Gunplay"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143000"/>
            <a:ext cx="3886200" cy="244676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114972"/>
            <a:ext cx="3810000" cy="247292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4114798"/>
            <a:ext cx="3864591" cy="251473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00" y="4114799"/>
            <a:ext cx="3810000" cy="2514733"/>
          </a:xfrm>
          <a:prstGeom prst="rect">
            <a:avLst/>
          </a:prstGeom>
        </p:spPr>
      </p:pic>
    </p:spTree>
    <p:extLst>
      <p:ext uri="{BB962C8B-B14F-4D97-AF65-F5344CB8AC3E}">
        <p14:creationId xmlns:p14="http://schemas.microsoft.com/office/powerpoint/2010/main" val="2958288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1+#ppt_w/2"/>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304800"/>
            <a:ext cx="7848600" cy="2794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3505200"/>
            <a:ext cx="3676650" cy="294132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4760" y="3505200"/>
            <a:ext cx="3907240" cy="2941320"/>
          </a:xfrm>
          <a:prstGeom prst="rect">
            <a:avLst/>
          </a:prstGeom>
        </p:spPr>
      </p:pic>
    </p:spTree>
    <p:extLst>
      <p:ext uri="{BB962C8B-B14F-4D97-AF65-F5344CB8AC3E}">
        <p14:creationId xmlns:p14="http://schemas.microsoft.com/office/powerpoint/2010/main" val="71209527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19200"/>
          </a:xfrm>
        </p:spPr>
        <p:txBody>
          <a:bodyPr/>
          <a:lstStyle/>
          <a:p>
            <a:r>
              <a:rPr lang="en-US" dirty="0">
                <a:latin typeface="Harlow Solid Italic" pitchFamily="82" charset="0"/>
              </a:rPr>
              <a:t> </a:t>
            </a:r>
            <a:r>
              <a:rPr lang="en-US" dirty="0" smtClean="0">
                <a:latin typeface="Harlow Solid Italic" pitchFamily="82" charset="0"/>
              </a:rPr>
              <a:t>     </a:t>
            </a:r>
            <a:r>
              <a:rPr lang="en-US" dirty="0" smtClean="0">
                <a:latin typeface="Matura MT Script Capitals" pitchFamily="66" charset="0"/>
              </a:rPr>
              <a:t>CONCLUSION</a:t>
            </a:r>
            <a:r>
              <a:rPr lang="en-US" dirty="0" smtClean="0">
                <a:latin typeface="Harlow Solid Italic" pitchFamily="82" charset="0"/>
              </a:rPr>
              <a:t> </a:t>
            </a:r>
            <a:endParaRPr lang="en-US" dirty="0">
              <a:latin typeface="Harlow Solid Italic" pitchFamily="82" charset="0"/>
            </a:endParaRPr>
          </a:p>
        </p:txBody>
      </p:sp>
      <p:sp>
        <p:nvSpPr>
          <p:cNvPr id="3" name="TextBox 2"/>
          <p:cNvSpPr txBox="1"/>
          <p:nvPr/>
        </p:nvSpPr>
        <p:spPr>
          <a:xfrm>
            <a:off x="381000" y="1225689"/>
            <a:ext cx="8610600" cy="5324535"/>
          </a:xfrm>
          <a:prstGeom prst="rect">
            <a:avLst/>
          </a:prstGeom>
          <a:noFill/>
        </p:spPr>
        <p:txBody>
          <a:bodyPr wrap="square" rtlCol="0">
            <a:spAutoFit/>
          </a:bodyPr>
          <a:lstStyle/>
          <a:p>
            <a:pPr marL="285750" indent="-285750">
              <a:buFont typeface="Wingdings" pitchFamily="2" charset="2"/>
              <a:buChar char="v"/>
            </a:pPr>
            <a:r>
              <a:rPr lang="en-US" sz="2000" dirty="0" smtClean="0"/>
              <a:t>GROPIUS IS RECOGNIZED AS ONE OF THE FOUR PIONEERS OF MODERN ARCHITECTURE.THE OTERS BEING MIES VAN DER ROHE.FRANK LYOD WRIGHT AND LE-CORBUSIER.</a:t>
            </a:r>
          </a:p>
          <a:p>
            <a:pPr marL="285750" indent="-285750">
              <a:buFont typeface="Wingdings" pitchFamily="2" charset="2"/>
              <a:buChar char="v"/>
            </a:pPr>
            <a:endParaRPr lang="en-US" sz="2000" dirty="0" smtClean="0"/>
          </a:p>
          <a:p>
            <a:pPr marL="285750" indent="-285750">
              <a:buFont typeface="Wingdings" pitchFamily="2" charset="2"/>
              <a:buChar char="v"/>
            </a:pPr>
            <a:endParaRPr lang="en-US" sz="2000" dirty="0"/>
          </a:p>
          <a:p>
            <a:pPr marL="342900" indent="-342900">
              <a:buFont typeface="Wingdings" pitchFamily="2" charset="2"/>
              <a:buChar char="v"/>
            </a:pPr>
            <a:r>
              <a:rPr lang="en-US" sz="2000" dirty="0" smtClean="0"/>
              <a:t>GROPIUS WAS FUNCTIONLIST MOST OF HIS BUILDINGS IN GERMANY,ENGLAND AND AMERICA ARE CONSTRUCTED THAT AIM TO BE LOGICAL INTERPRETATION OF PURPOSE FOR INSTANCE VALLAGE SCHOOL,HARVARD GRADUATE CENTER.</a:t>
            </a:r>
            <a:r>
              <a:rPr lang="en-US" sz="2000" dirty="0"/>
              <a:t> </a:t>
            </a:r>
            <a:r>
              <a:rPr lang="en-US" sz="2000" dirty="0" smtClean="0"/>
              <a:t> </a:t>
            </a:r>
          </a:p>
          <a:p>
            <a:pPr marL="342900" indent="-342900">
              <a:buFont typeface="Wingdings" pitchFamily="2" charset="2"/>
              <a:buChar char="v"/>
            </a:pPr>
            <a:endParaRPr lang="en-US" sz="2000" dirty="0" smtClean="0"/>
          </a:p>
          <a:p>
            <a:endParaRPr lang="en-US" sz="2000" dirty="0" smtClean="0"/>
          </a:p>
          <a:p>
            <a:pPr marL="285750" indent="-285750">
              <a:buFont typeface="Wingdings" pitchFamily="2" charset="2"/>
              <a:buChar char="v"/>
            </a:pPr>
            <a:r>
              <a:rPr lang="en-US" sz="2000" dirty="0" smtClean="0"/>
              <a:t>GROPIUS WAS QUICK TO SEE THE ADVANTAGES OF ECONOMY IN THE BUILDINGS.</a:t>
            </a:r>
          </a:p>
          <a:p>
            <a:pPr marL="285750" indent="-285750">
              <a:buFont typeface="Wingdings" pitchFamily="2" charset="2"/>
              <a:buChar char="v"/>
            </a:pPr>
            <a:endParaRPr lang="en-US" sz="2000" dirty="0" smtClean="0"/>
          </a:p>
          <a:p>
            <a:endParaRPr lang="en-US" sz="2000" dirty="0"/>
          </a:p>
          <a:p>
            <a:pPr marL="285750" indent="-285750">
              <a:buFont typeface="Wingdings" pitchFamily="2" charset="2"/>
              <a:buChar char="v"/>
            </a:pPr>
            <a:r>
              <a:rPr lang="en-US" sz="2000" dirty="0" smtClean="0"/>
              <a:t>GROPIUS WAS EXPREIMENTED IN HIS PROJECTS.</a:t>
            </a:r>
          </a:p>
          <a:p>
            <a:r>
              <a:rPr lang="en-US" sz="2000" dirty="0" smtClean="0"/>
              <a:t>       </a:t>
            </a:r>
            <a:endParaRPr lang="en-US" sz="2000" dirty="0"/>
          </a:p>
        </p:txBody>
      </p:sp>
    </p:spTree>
    <p:extLst>
      <p:ext uri="{BB962C8B-B14F-4D97-AF65-F5344CB8AC3E}">
        <p14:creationId xmlns:p14="http://schemas.microsoft.com/office/powerpoint/2010/main" val="8089637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7340" y="685800"/>
            <a:ext cx="7179860" cy="5632311"/>
          </a:xfrm>
          <a:prstGeom prst="rect">
            <a:avLst/>
          </a:prstGeom>
          <a:noFill/>
        </p:spPr>
        <p:txBody>
          <a:bodyPr wrap="square" rtlCol="0">
            <a:spAutoFit/>
          </a:bodyPr>
          <a:lstStyle/>
          <a:p>
            <a:pPr marL="285750" indent="-285750">
              <a:buFont typeface="Wingdings" pitchFamily="2" charset="2"/>
              <a:buChar char="v"/>
            </a:pPr>
            <a:r>
              <a:rPr lang="en-US" sz="2400" dirty="0" smtClean="0"/>
              <a:t>HE TOOK 7 MONTHS STUDY IN SPAIN AND MET PETER  BEHERNS IN 1908 AND WORKED UNDER HIM.</a:t>
            </a:r>
            <a:endParaRPr lang="en-US" sz="2400" dirty="0"/>
          </a:p>
          <a:p>
            <a:endParaRPr lang="en-US" sz="2400" dirty="0" smtClean="0"/>
          </a:p>
          <a:p>
            <a:pPr marL="285750" indent="-285750">
              <a:buFont typeface="Wingdings" pitchFamily="2" charset="2"/>
              <a:buChar char="v"/>
            </a:pPr>
            <a:r>
              <a:rPr lang="en-US" sz="2400" dirty="0" smtClean="0"/>
              <a:t>IN 1934,HE MOVED TO U.K.LONDON,WHERE HE WAS THE CONTROLLER OF DESIGN.</a:t>
            </a:r>
          </a:p>
          <a:p>
            <a:pPr marL="285750" indent="-285750">
              <a:buFont typeface="Wingdings" pitchFamily="2" charset="2"/>
              <a:buChar char="v"/>
            </a:pPr>
            <a:endParaRPr lang="en-US" sz="2400" dirty="0" smtClean="0"/>
          </a:p>
          <a:p>
            <a:pPr marL="285750" indent="-285750">
              <a:buFont typeface="Wingdings" pitchFamily="2" charset="2"/>
              <a:buChar char="v"/>
            </a:pPr>
            <a:r>
              <a:rPr lang="en-US" sz="2400" dirty="0" smtClean="0"/>
              <a:t>IN 1937,HE  DEPARTED LONDON FOR NEW YORK AND HARVARD UNIVERSITY.</a:t>
            </a:r>
          </a:p>
          <a:p>
            <a:pPr marL="285750" indent="-285750">
              <a:buFont typeface="Wingdings" pitchFamily="2" charset="2"/>
              <a:buChar char="v"/>
            </a:pPr>
            <a:endParaRPr lang="en-US" sz="2400" dirty="0" smtClean="0"/>
          </a:p>
          <a:p>
            <a:pPr marL="285750" indent="-285750">
              <a:buFont typeface="Wingdings" pitchFamily="2" charset="2"/>
              <a:buChar char="v"/>
            </a:pPr>
            <a:r>
              <a:rPr lang="en-US" sz="2400" dirty="0" smtClean="0"/>
              <a:t>AT AN AGE WHEN MOST MET RETIRE,GROPIUS DESIGN BEGAN HIS CARRIER IN FULL VITALITY AND ENTHUSIASIM.UNFORTUNATELY,ARCH COMMISIONS DID NOT MATCH WITH  THAT ENTHUSIASIM</a:t>
            </a:r>
            <a:r>
              <a:rPr lang="en-US" dirty="0" smtClean="0"/>
              <a:t>.</a:t>
            </a:r>
            <a:endParaRPr lang="en-US" dirty="0"/>
          </a:p>
        </p:txBody>
      </p:sp>
      <p:sp>
        <p:nvSpPr>
          <p:cNvPr id="3" name="Title 2"/>
          <p:cNvSpPr>
            <a:spLocks noGrp="1"/>
          </p:cNvSpPr>
          <p:nvPr>
            <p:ph type="title"/>
          </p:nvPr>
        </p:nvSpPr>
        <p:spPr>
          <a:xfrm>
            <a:off x="-6781800" y="-381000"/>
            <a:ext cx="8229600" cy="1219200"/>
          </a:xfrm>
        </p:spPr>
        <p:txBody>
          <a:bodyPr/>
          <a:lstStyle/>
          <a:p>
            <a:endParaRPr lang="en-US" dirty="0"/>
          </a:p>
        </p:txBody>
      </p:sp>
    </p:spTree>
    <p:extLst>
      <p:ext uri="{BB962C8B-B14F-4D97-AF65-F5344CB8AC3E}">
        <p14:creationId xmlns:p14="http://schemas.microsoft.com/office/powerpoint/2010/main" val="2929176610"/>
      </p:ext>
    </p:extLst>
  </p:cSld>
  <p:clrMapOvr>
    <a:masterClrMapping/>
  </p:clrMapOvr>
  <mc:AlternateContent xmlns:mc="http://schemas.openxmlformats.org/markup-compatibility/2006" xmlns:p14="http://schemas.microsoft.com/office/powerpoint/2010/main">
    <mc:Choice Requires="p14">
      <p:transition spd="slow" p14:dur="1600" advTm="888">
        <p:blinds dir="vert"/>
      </p:transition>
    </mc:Choice>
    <mc:Fallback xmlns="">
      <p:transition spd="slow" advTm="888">
        <p:blinds dir="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2818" y="625944"/>
            <a:ext cx="8110182" cy="5355312"/>
          </a:xfrm>
          <a:prstGeom prst="rect">
            <a:avLst/>
          </a:prstGeom>
          <a:noFill/>
        </p:spPr>
        <p:txBody>
          <a:bodyPr wrap="square" rtlCol="0">
            <a:spAutoFit/>
          </a:bodyPr>
          <a:lstStyle/>
          <a:p>
            <a:pPr marL="285750" indent="-285750">
              <a:buFont typeface="Wingdings" pitchFamily="2" charset="2"/>
              <a:buChar char="v"/>
            </a:pPr>
            <a:r>
              <a:rPr lang="en-US" dirty="0" smtClean="0"/>
              <a:t>BEING AN EDUCATOR HIS NATURE MADE HIM READY TO LISTEN TO OTHERS AND GIVE THEM THEIR FULL DUE.HE WAS ALWAYS READY TO CONSULT AND LEARN FROM OTHERS.</a:t>
            </a:r>
          </a:p>
          <a:p>
            <a:pPr marL="285750" indent="-285750">
              <a:buFont typeface="Wingdings" pitchFamily="2" charset="2"/>
              <a:buChar char="v"/>
            </a:pPr>
            <a:endParaRPr lang="en-US" dirty="0" smtClean="0"/>
          </a:p>
          <a:p>
            <a:pPr marL="285750" indent="-285750">
              <a:buFont typeface="Wingdings" pitchFamily="2" charset="2"/>
              <a:buChar char="v"/>
            </a:pPr>
            <a:endParaRPr lang="en-US" dirty="0" smtClean="0"/>
          </a:p>
          <a:p>
            <a:pPr marL="285750" indent="-285750">
              <a:buFont typeface="Wingdings" pitchFamily="2" charset="2"/>
              <a:buChar char="v"/>
            </a:pPr>
            <a:r>
              <a:rPr lang="en-US" dirty="0" smtClean="0"/>
              <a:t>GROPIUS WAS A CLASSICIST AS HIS MOST BEAUTIFUL BUILDINGS PROVE </a:t>
            </a:r>
            <a:r>
              <a:rPr lang="en-US" dirty="0" err="1" smtClean="0"/>
              <a:t>e.g.:HOUSES</a:t>
            </a:r>
            <a:r>
              <a:rPr lang="en-US" dirty="0" smtClean="0"/>
              <a:t> BUILT IN BAUHAUS.</a:t>
            </a:r>
          </a:p>
          <a:p>
            <a:pPr marL="285750" indent="-285750">
              <a:buFont typeface="Wingdings" pitchFamily="2" charset="2"/>
              <a:buChar char="v"/>
            </a:pPr>
            <a:endParaRPr lang="en-US" dirty="0"/>
          </a:p>
          <a:p>
            <a:endParaRPr lang="en-US" dirty="0"/>
          </a:p>
          <a:p>
            <a:pPr marL="285750" indent="-285750">
              <a:buFont typeface="Wingdings" pitchFamily="2" charset="2"/>
              <a:buChar char="v"/>
            </a:pPr>
            <a:r>
              <a:rPr lang="en-US" dirty="0" smtClean="0"/>
              <a:t>ALMOST ALL HIS BUILDINGS HAVE A SLIGHT HORIZONTAL EMPHASIS-BALANCED BY VERTICALS TOGETHER WITH THE RECTANGULAR WINDOWS MOVING TOWARDS SQUARES AND LARGE AREAS OF PLAN WALLS ALWAYS WELL-PROPORIONED CREE A FEELING OF CLASSIC REPOSE AND SIMPLICITY.</a:t>
            </a:r>
          </a:p>
          <a:p>
            <a:pPr marL="285750" indent="-285750">
              <a:buFont typeface="Wingdings" pitchFamily="2" charset="2"/>
              <a:buChar char="v"/>
            </a:pPr>
            <a:endParaRPr lang="en-US" dirty="0"/>
          </a:p>
          <a:p>
            <a:endParaRPr lang="en-US" dirty="0"/>
          </a:p>
          <a:p>
            <a:pPr marL="285750" indent="-285750">
              <a:buFont typeface="Wingdings" pitchFamily="2" charset="2"/>
              <a:buChar char="v"/>
            </a:pPr>
            <a:r>
              <a:rPr lang="en-US" dirty="0" smtClean="0"/>
              <a:t>ALMOST ALL THE BUILDINGS HAVE FLAT ROOFS.IT WAS NOT ONLY AESTHETICALLY THAT HE LIKED THE FLAT ROOF-HE ALSO REALIZED ITS FUNCTIONAL ADVANTAGE IN FREEDOM OF PLANNING.</a:t>
            </a:r>
            <a:endParaRPr lang="en-US" dirty="0"/>
          </a:p>
        </p:txBody>
      </p:sp>
    </p:spTree>
    <p:extLst>
      <p:ext uri="{BB962C8B-B14F-4D97-AF65-F5344CB8AC3E}">
        <p14:creationId xmlns:p14="http://schemas.microsoft.com/office/powerpoint/2010/main" val="771388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099"/>
            <a:ext cx="8229600" cy="1219200"/>
          </a:xfrm>
        </p:spPr>
        <p:txBody>
          <a:bodyPr>
            <a:normAutofit/>
          </a:bodyPr>
          <a:lstStyle/>
          <a:p>
            <a:r>
              <a:rPr lang="en-US" sz="3200" dirty="0" smtClean="0">
                <a:latin typeface="Ravie" pitchFamily="82" charset="0"/>
              </a:rPr>
              <a:t>PSYCHOLOGY OF HIS THOUGHTS </a:t>
            </a:r>
            <a:endParaRPr lang="en-US" sz="3200" dirty="0">
              <a:latin typeface="Ravie" pitchFamily="82" charset="0"/>
            </a:endParaRPr>
          </a:p>
        </p:txBody>
      </p:sp>
      <p:sp>
        <p:nvSpPr>
          <p:cNvPr id="3" name="TextBox 2"/>
          <p:cNvSpPr txBox="1"/>
          <p:nvPr/>
        </p:nvSpPr>
        <p:spPr>
          <a:xfrm>
            <a:off x="220070" y="1456939"/>
            <a:ext cx="8619130" cy="4247317"/>
          </a:xfrm>
          <a:prstGeom prst="rect">
            <a:avLst/>
          </a:prstGeom>
          <a:noFill/>
        </p:spPr>
        <p:txBody>
          <a:bodyPr wrap="square" rtlCol="0">
            <a:spAutoFit/>
          </a:bodyPr>
          <a:lstStyle/>
          <a:p>
            <a:pPr marL="285750" indent="-285750">
              <a:buFont typeface="Wingdings" pitchFamily="2" charset="2"/>
              <a:buChar char="v"/>
            </a:pPr>
            <a:r>
              <a:rPr lang="en-US" dirty="0" smtClean="0"/>
              <a:t>GROPIUS WAS NOT ONLY AN ARCHITECT BUT AN EDUCATOR TOO,HIS PSYCHOLOGY WAS INFLUENCED BY THE CONSTANT  SOURCE OF LEARNING AND IMPARTING THAT KNOWLEDGE ABOUT HIMSELF.</a:t>
            </a:r>
          </a:p>
          <a:p>
            <a:pPr marL="285750" indent="-285750">
              <a:buFont typeface="Wingdings" pitchFamily="2" charset="2"/>
              <a:buChar char="v"/>
            </a:pPr>
            <a:endParaRPr lang="en-US" dirty="0"/>
          </a:p>
          <a:p>
            <a:pPr marL="285750" indent="-285750">
              <a:buFont typeface="Wingdings" pitchFamily="2" charset="2"/>
              <a:buChar char="v"/>
            </a:pPr>
            <a:r>
              <a:rPr lang="en-US" dirty="0" smtClean="0"/>
              <a:t>HI S INSTRUCTIONAL METHODS WERE DIFFERENT IN THE TEACHING AT HARVARD UNIVERSITY.                </a:t>
            </a:r>
          </a:p>
          <a:p>
            <a:endParaRPr lang="en-US" dirty="0" smtClean="0"/>
          </a:p>
          <a:p>
            <a:pPr marL="285750" indent="-285750">
              <a:buFont typeface="Wingdings" pitchFamily="2" charset="2"/>
              <a:buChar char="v"/>
            </a:pPr>
            <a:r>
              <a:rPr lang="en-US" dirty="0" smtClean="0"/>
              <a:t>HIS DESIGN HAS FULL COMMAND OF THE ELEMENTS  OF ARCHITECTURE,WHICH WERE TO CONSTITUTE THE INTERNATIONAL MODERN STYLE, THAT IS GLASS CURTAIN WALLS,UNRELEVANT TO BE BIG BLOCK AND CORNER LEFT FREE OF VISIBLE SUPPORTS.</a:t>
            </a:r>
          </a:p>
          <a:p>
            <a:pPr marL="285750" indent="-285750">
              <a:buFont typeface="Wingdings" pitchFamily="2" charset="2"/>
              <a:buChar char="v"/>
            </a:pPr>
            <a:endParaRPr lang="en-US" dirty="0" smtClean="0"/>
          </a:p>
          <a:p>
            <a:pPr marL="285750" indent="-285750">
              <a:buFont typeface="Wingdings" pitchFamily="2" charset="2"/>
              <a:buChar char="v"/>
            </a:pPr>
            <a:r>
              <a:rPr lang="en-US" dirty="0" smtClean="0"/>
              <a:t>HE BELIEVED THAT ALL ARTIST MUST BE FAMILIAR WITH THE CRAFTS AND INIIAL TRAINING FOR ARTIST AND CRAFTMAN SHOULD BE SAME i.e. INRODUCTION TO FORM,COLOUR NATURE OF MATERIAL.</a:t>
            </a:r>
          </a:p>
        </p:txBody>
      </p:sp>
    </p:spTree>
    <p:custDataLst>
      <p:tags r:id="rId1"/>
    </p:custDataLst>
    <p:extLst>
      <p:ext uri="{BB962C8B-B14F-4D97-AF65-F5344CB8AC3E}">
        <p14:creationId xmlns:p14="http://schemas.microsoft.com/office/powerpoint/2010/main" val="3974931773"/>
      </p:ext>
    </p:extLst>
  </p:cSld>
  <p:clrMapOvr>
    <a:masterClrMapping/>
  </p:clrMapOvr>
  <mc:AlternateContent xmlns:mc="http://schemas.openxmlformats.org/markup-compatibility/2006" xmlns:p14="http://schemas.microsoft.com/office/powerpoint/2010/main">
    <mc:Choice Requires="p14">
      <p:transition spd="slow" p14:dur="1600" advTm="5257">
        <p14:gallery dir="l"/>
      </p:transition>
    </mc:Choice>
    <mc:Fallback xmlns="">
      <p:transition spd="slow" advTm="525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80">
                                          <p:stCondLst>
                                            <p:cond delay="0"/>
                                          </p:stCondLst>
                                        </p:cTn>
                                        <p:tgtEl>
                                          <p:spTgt spid="3"/>
                                        </p:tgtEl>
                                      </p:cBhvr>
                                    </p:animEffect>
                                    <p:anim calcmode="lin" valueType="num">
                                      <p:cBhvr>
                                        <p:cTn id="13"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gtEl>
                                      </p:cBhvr>
                                      <p:to x="100000" y="60000"/>
                                    </p:animScale>
                                    <p:animScale>
                                      <p:cBhvr>
                                        <p:cTn id="19" dur="166" decel="50000">
                                          <p:stCondLst>
                                            <p:cond delay="676"/>
                                          </p:stCondLst>
                                        </p:cTn>
                                        <p:tgtEl>
                                          <p:spTgt spid="3"/>
                                        </p:tgtEl>
                                      </p:cBhvr>
                                      <p:to x="100000" y="100000"/>
                                    </p:animScale>
                                    <p:animScale>
                                      <p:cBhvr>
                                        <p:cTn id="20" dur="26">
                                          <p:stCondLst>
                                            <p:cond delay="1312"/>
                                          </p:stCondLst>
                                        </p:cTn>
                                        <p:tgtEl>
                                          <p:spTgt spid="3"/>
                                        </p:tgtEl>
                                      </p:cBhvr>
                                      <p:to x="100000" y="80000"/>
                                    </p:animScale>
                                    <p:animScale>
                                      <p:cBhvr>
                                        <p:cTn id="21" dur="166" decel="50000">
                                          <p:stCondLst>
                                            <p:cond delay="1338"/>
                                          </p:stCondLst>
                                        </p:cTn>
                                        <p:tgtEl>
                                          <p:spTgt spid="3"/>
                                        </p:tgtEl>
                                      </p:cBhvr>
                                      <p:to x="100000" y="100000"/>
                                    </p:animScale>
                                    <p:animScale>
                                      <p:cBhvr>
                                        <p:cTn id="22" dur="26">
                                          <p:stCondLst>
                                            <p:cond delay="1642"/>
                                          </p:stCondLst>
                                        </p:cTn>
                                        <p:tgtEl>
                                          <p:spTgt spid="3"/>
                                        </p:tgtEl>
                                      </p:cBhvr>
                                      <p:to x="100000" y="90000"/>
                                    </p:animScale>
                                    <p:animScale>
                                      <p:cBhvr>
                                        <p:cTn id="23" dur="166" decel="50000">
                                          <p:stCondLst>
                                            <p:cond delay="1668"/>
                                          </p:stCondLst>
                                        </p:cTn>
                                        <p:tgtEl>
                                          <p:spTgt spid="3"/>
                                        </p:tgtEl>
                                      </p:cBhvr>
                                      <p:to x="100000" y="100000"/>
                                    </p:animScale>
                                    <p:animScale>
                                      <p:cBhvr>
                                        <p:cTn id="24" dur="26">
                                          <p:stCondLst>
                                            <p:cond delay="1808"/>
                                          </p:stCondLst>
                                        </p:cTn>
                                        <p:tgtEl>
                                          <p:spTgt spid="3"/>
                                        </p:tgtEl>
                                      </p:cBhvr>
                                      <p:to x="100000" y="95000"/>
                                    </p:animScale>
                                    <p:animScale>
                                      <p:cBhvr>
                                        <p:cTn id="25"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39561"/>
            <a:ext cx="6324600" cy="6001643"/>
          </a:xfrm>
          <a:prstGeom prst="rect">
            <a:avLst/>
          </a:prstGeom>
          <a:noFill/>
        </p:spPr>
        <p:txBody>
          <a:bodyPr wrap="square" rtlCol="0">
            <a:spAutoFit/>
          </a:bodyPr>
          <a:lstStyle/>
          <a:p>
            <a:pPr marL="342900" indent="-342900">
              <a:buFont typeface="Wingdings" pitchFamily="2" charset="2"/>
              <a:buChar char="Ø"/>
            </a:pPr>
            <a:r>
              <a:rPr lang="en-US" sz="2400" dirty="0" smtClean="0"/>
              <a:t>HIS PROGRAMME WAS WRITTEN TO ENCOURAGE</a:t>
            </a:r>
            <a:r>
              <a:rPr lang="en-US" sz="2400" dirty="0"/>
              <a:t> </a:t>
            </a:r>
            <a:r>
              <a:rPr lang="en-US" sz="2400" dirty="0" smtClean="0"/>
              <a:t>COLLABORATIVE EFFORTS WITH LANDSCAPE ARCHITECTURE AND PLANNING DEPTT. THROUGH ORGANANISATION BY STUDENTS THEMSELVES.</a:t>
            </a:r>
          </a:p>
          <a:p>
            <a:pPr marL="342900" indent="-342900">
              <a:buFont typeface="Wingdings" pitchFamily="2" charset="2"/>
              <a:buChar char="Ø"/>
            </a:pPr>
            <a:r>
              <a:rPr lang="en-US" sz="2400" dirty="0" smtClean="0"/>
              <a:t>IN THOSE TIMES THE USE OF WAS ENCOURAGED BECAUSE OF THE PHASE OF INDUSTRILASATION.</a:t>
            </a:r>
          </a:p>
          <a:p>
            <a:pPr marL="342900" indent="-342900">
              <a:buFont typeface="Wingdings" pitchFamily="2" charset="2"/>
              <a:buChar char="Ø"/>
            </a:pPr>
            <a:r>
              <a:rPr lang="en-US" sz="2400" dirty="0" smtClean="0"/>
              <a:t>HE REALIZED THE INDERDEPENDENCE OF MACHINE AND ARCHITECTURE,THUS ENCOURAGED THE USE OF PREFABRICATED UNITS.</a:t>
            </a:r>
          </a:p>
          <a:p>
            <a:pPr marL="342900" indent="-342900">
              <a:buFont typeface="Wingdings" pitchFamily="2" charset="2"/>
              <a:buChar char="Ø"/>
            </a:pPr>
            <a:r>
              <a:rPr lang="en-US" sz="2400" dirty="0" smtClean="0"/>
              <a:t>IN HIS BELIEF PRE-FABRICATION IS A LOGICAL PROGRESSIVE PROCESS AIMED AT RISING STANDARD OF BUILDING.</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4124" y="457200"/>
            <a:ext cx="2635076" cy="5784004"/>
          </a:xfrm>
          <a:prstGeom prst="rect">
            <a:avLst/>
          </a:prstGeom>
        </p:spPr>
      </p:pic>
    </p:spTree>
    <p:extLst>
      <p:ext uri="{BB962C8B-B14F-4D97-AF65-F5344CB8AC3E}">
        <p14:creationId xmlns:p14="http://schemas.microsoft.com/office/powerpoint/2010/main" val="273987754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229600" cy="1219200"/>
          </a:xfrm>
        </p:spPr>
        <p:txBody>
          <a:bodyPr/>
          <a:lstStyle/>
          <a:p>
            <a:r>
              <a:rPr lang="en-US" dirty="0" smtClean="0">
                <a:latin typeface="Mistral" pitchFamily="66" charset="0"/>
              </a:rPr>
              <a:t>             GROPIUS FAMOUS BUILDING</a:t>
            </a:r>
            <a:endParaRPr lang="en-US" dirty="0">
              <a:latin typeface="Mistral" pitchFamily="66"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845" y="914400"/>
            <a:ext cx="3683000" cy="22098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788" y="914400"/>
            <a:ext cx="3657600" cy="22098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6916" y="3874908"/>
            <a:ext cx="3962400" cy="2288438"/>
          </a:xfrm>
          <a:prstGeom prst="rect">
            <a:avLst/>
          </a:prstGeom>
        </p:spPr>
      </p:pic>
      <p:sp>
        <p:nvSpPr>
          <p:cNvPr id="6" name="TextBox 5"/>
          <p:cNvSpPr txBox="1"/>
          <p:nvPr/>
        </p:nvSpPr>
        <p:spPr>
          <a:xfrm>
            <a:off x="412844" y="3190586"/>
            <a:ext cx="8270544" cy="369332"/>
          </a:xfrm>
          <a:prstGeom prst="rect">
            <a:avLst/>
          </a:prstGeom>
          <a:noFill/>
        </p:spPr>
        <p:txBody>
          <a:bodyPr wrap="square" rtlCol="0">
            <a:spAutoFit/>
          </a:bodyPr>
          <a:lstStyle/>
          <a:p>
            <a:r>
              <a:rPr lang="en-US" dirty="0" smtClean="0">
                <a:latin typeface="Charlemagne Std" pitchFamily="82" charset="0"/>
              </a:rPr>
              <a:t>           FAGUS FACTORY                                                    GROPIUS HOUSE</a:t>
            </a:r>
            <a:endParaRPr lang="en-US" dirty="0">
              <a:latin typeface="Charlemagne Std" pitchFamily="82" charset="0"/>
            </a:endParaRPr>
          </a:p>
        </p:txBody>
      </p:sp>
      <p:sp>
        <p:nvSpPr>
          <p:cNvPr id="7" name="TextBox 6"/>
          <p:cNvSpPr txBox="1"/>
          <p:nvPr/>
        </p:nvSpPr>
        <p:spPr>
          <a:xfrm>
            <a:off x="2438400" y="6248400"/>
            <a:ext cx="4416188" cy="381000"/>
          </a:xfrm>
          <a:prstGeom prst="rect">
            <a:avLst/>
          </a:prstGeom>
          <a:noFill/>
        </p:spPr>
        <p:txBody>
          <a:bodyPr wrap="square" rtlCol="0">
            <a:spAutoFit/>
          </a:bodyPr>
          <a:lstStyle/>
          <a:p>
            <a:r>
              <a:rPr lang="en-US" dirty="0" smtClean="0">
                <a:latin typeface="Charlemagne Std" pitchFamily="82" charset="0"/>
              </a:rPr>
              <a:t>BAUHAUS  DESIGN SCHOOL</a:t>
            </a:r>
            <a:endParaRPr lang="en-US" dirty="0">
              <a:latin typeface="Charlemagne Std" pitchFamily="82" charset="0"/>
            </a:endParaRPr>
          </a:p>
        </p:txBody>
      </p:sp>
    </p:spTree>
    <p:extLst>
      <p:ext uri="{BB962C8B-B14F-4D97-AF65-F5344CB8AC3E}">
        <p14:creationId xmlns:p14="http://schemas.microsoft.com/office/powerpoint/2010/main" val="235162054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85800"/>
            <a:ext cx="8229600" cy="2209800"/>
          </a:xfrm>
        </p:spPr>
        <p:txBody>
          <a:bodyPr>
            <a:normAutofit/>
          </a:bodyPr>
          <a:lstStyle/>
          <a:p>
            <a:r>
              <a:rPr lang="en-US" dirty="0" smtClean="0">
                <a:latin typeface="Forte" pitchFamily="66" charset="0"/>
              </a:rPr>
              <a:t>FAGUS FACTORY</a:t>
            </a:r>
            <a:br>
              <a:rPr lang="en-US" dirty="0" smtClean="0">
                <a:latin typeface="Forte" pitchFamily="66" charset="0"/>
              </a:rPr>
            </a:br>
            <a:r>
              <a:rPr lang="en-US" sz="3600" dirty="0" err="1" smtClean="0">
                <a:latin typeface="Forte" pitchFamily="66" charset="0"/>
              </a:rPr>
              <a:t>Alfeld</a:t>
            </a:r>
            <a:r>
              <a:rPr lang="en-US" sz="3600" dirty="0" smtClean="0">
                <a:latin typeface="Forte" pitchFamily="66" charset="0"/>
              </a:rPr>
              <a:t> an der </a:t>
            </a:r>
            <a:r>
              <a:rPr lang="en-US" sz="3600" dirty="0" err="1" smtClean="0">
                <a:latin typeface="Forte" pitchFamily="66" charset="0"/>
              </a:rPr>
              <a:t>Leine,Lower</a:t>
            </a:r>
            <a:r>
              <a:rPr lang="en-US" sz="3600" dirty="0" smtClean="0">
                <a:latin typeface="Forte" pitchFamily="66" charset="0"/>
              </a:rPr>
              <a:t> </a:t>
            </a:r>
            <a:r>
              <a:rPr lang="en-US" sz="3600" dirty="0" err="1" smtClean="0">
                <a:latin typeface="Forte" pitchFamily="66" charset="0"/>
              </a:rPr>
              <a:t>Saxony,Germany</a:t>
            </a:r>
            <a:endParaRPr lang="en-US" dirty="0">
              <a:latin typeface="Forte" pitchFamily="66" charset="0"/>
            </a:endParaRPr>
          </a:p>
        </p:txBody>
      </p:sp>
      <p:sp>
        <p:nvSpPr>
          <p:cNvPr id="4" name="TextBox 3"/>
          <p:cNvSpPr txBox="1"/>
          <p:nvPr/>
        </p:nvSpPr>
        <p:spPr>
          <a:xfrm>
            <a:off x="304800" y="5257800"/>
            <a:ext cx="8610600" cy="1200329"/>
          </a:xfrm>
          <a:prstGeom prst="rect">
            <a:avLst/>
          </a:prstGeom>
          <a:noFill/>
        </p:spPr>
        <p:txBody>
          <a:bodyPr wrap="square" rtlCol="0">
            <a:spAutoFit/>
          </a:bodyPr>
          <a:lstStyle/>
          <a:p>
            <a:r>
              <a:rPr lang="en-US" dirty="0" smtClean="0"/>
              <a:t>THE FAGUS FACTORY WAS IS TODAY CONSIDERED AS ONE OF THE MOST IMPORTANT INDUSTRIAL STRUCTURES OF MODERN ARCHITECTURE.IT IS CONSIDERED AS  A BLUE-PRINT OF THE FUNCTIONAL DESIGN STYLE THAT LATER BECAME LATER ASSOCIATED WITH THE BAUHAUS.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524000"/>
            <a:ext cx="6477000" cy="3600450"/>
          </a:xfrm>
          <a:prstGeom prst="rect">
            <a:avLst/>
          </a:prstGeom>
        </p:spPr>
      </p:pic>
    </p:spTree>
    <p:extLst>
      <p:ext uri="{BB962C8B-B14F-4D97-AF65-F5344CB8AC3E}">
        <p14:creationId xmlns:p14="http://schemas.microsoft.com/office/powerpoint/2010/main" val="198211460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
                                        </p:tgtEl>
                                        <p:attrNameLst>
                                          <p:attrName>fillcolor</p:attrName>
                                        </p:attrNameLst>
                                      </p:cBhvr>
                                      <p:to>
                                        <a:schemeClr val="accent2"/>
                                      </p:to>
                                    </p:animClr>
                                    <p:set>
                                      <p:cBhvr>
                                        <p:cTn id="7" dur="2000" fill="hold"/>
                                        <p:tgtEl>
                                          <p:spTgt spid="2"/>
                                        </p:tgtEl>
                                        <p:attrNameLst>
                                          <p:attrName>fill.type</p:attrName>
                                        </p:attrNameLst>
                                      </p:cBhvr>
                                      <p:to>
                                        <p:strVal val="solid"/>
                                      </p:to>
                                    </p:set>
                                    <p:set>
                                      <p:cBhvr>
                                        <p:cTn id="8" dur="2000" fill="hold"/>
                                        <p:tgtEl>
                                          <p:spTgt spid="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229600" cy="1219200"/>
          </a:xfrm>
        </p:spPr>
        <p:txBody>
          <a:bodyPr/>
          <a:lstStyle/>
          <a:p>
            <a:r>
              <a:rPr lang="en-US" dirty="0" smtClean="0"/>
              <a:t>                            PLAN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1" y="1066799"/>
            <a:ext cx="8305302" cy="5315393"/>
          </a:xfrm>
          <a:prstGeom prst="rect">
            <a:avLst/>
          </a:prstGeom>
        </p:spPr>
      </p:pic>
    </p:spTree>
    <p:extLst>
      <p:ext uri="{BB962C8B-B14F-4D97-AF65-F5344CB8AC3E}">
        <p14:creationId xmlns:p14="http://schemas.microsoft.com/office/powerpoint/2010/main" val="41554730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304800"/>
            <a:ext cx="7924800" cy="5909310"/>
          </a:xfrm>
          <a:prstGeom prst="rect">
            <a:avLst/>
          </a:prstGeom>
          <a:noFill/>
        </p:spPr>
        <p:txBody>
          <a:bodyPr wrap="square" rtlCol="0">
            <a:spAutoFit/>
          </a:bodyPr>
          <a:lstStyle/>
          <a:p>
            <a:pPr marL="285750" indent="-285750">
              <a:buFont typeface="Wingdings" pitchFamily="2" charset="2"/>
              <a:buChar char="v"/>
            </a:pPr>
            <a:r>
              <a:rPr lang="en-US" dirty="0" smtClean="0"/>
              <a:t>IT WAS BUILT AT ALFLED-AN-DER-LEINE IN 1911.</a:t>
            </a:r>
          </a:p>
          <a:p>
            <a:pPr marL="285750" indent="-285750">
              <a:buFont typeface="Wingdings" pitchFamily="2" charset="2"/>
              <a:buChar char="v"/>
            </a:pPr>
            <a:r>
              <a:rPr lang="en-US" dirty="0" smtClean="0"/>
              <a:t>IT WAS IN COLLABORATION WITH ADOLF MEYER.</a:t>
            </a:r>
          </a:p>
          <a:p>
            <a:pPr marL="285750" indent="-285750">
              <a:buFont typeface="Wingdings" pitchFamily="2" charset="2"/>
              <a:buChar char="v"/>
            </a:pPr>
            <a:r>
              <a:rPr lang="en-US" dirty="0" smtClean="0"/>
              <a:t>IT WAS HIS FIRST INDEPENDENT COMMISSION.</a:t>
            </a:r>
          </a:p>
          <a:p>
            <a:pPr marL="285750" indent="-285750">
              <a:buFont typeface="Wingdings" pitchFamily="2" charset="2"/>
              <a:buChar char="v"/>
            </a:pPr>
            <a:r>
              <a:rPr lang="en-US" dirty="0" smtClean="0"/>
              <a:t>MOST STRIKING THING: SIMPLICITY AND CONFIDENCE OF THE ARCHITECTURE.</a:t>
            </a:r>
          </a:p>
          <a:p>
            <a:pPr marL="285750" indent="-285750">
              <a:buFont typeface="Wingdings" pitchFamily="2" charset="2"/>
              <a:buChar char="v"/>
            </a:pPr>
            <a:r>
              <a:rPr lang="en-US" dirty="0" smtClean="0"/>
              <a:t>IN FAGUS WORKS, GROPIUS BROUGHT THE ACCOMPLSHMENT OF THE PAST FIFTEEN YEARS.</a:t>
            </a:r>
          </a:p>
          <a:p>
            <a:pPr marL="285750" indent="-285750">
              <a:buFont typeface="Wingdings" pitchFamily="2" charset="2"/>
              <a:buChar char="v"/>
            </a:pPr>
            <a:r>
              <a:rPr lang="en-US" dirty="0" smtClean="0"/>
              <a:t>IT WAS DESIGNED BY GROPIUS KEEPING IN MIND THE SURROUNDINGS.</a:t>
            </a:r>
          </a:p>
          <a:p>
            <a:pPr marL="285750" indent="-285750">
              <a:buFont typeface="Wingdings" pitchFamily="2" charset="2"/>
              <a:buChar char="v"/>
            </a:pPr>
            <a:r>
              <a:rPr lang="en-US" dirty="0" smtClean="0"/>
              <a:t>IT WAS CALLED BY GROPIUS AN ARTISTIC AND PRACTICAL DESIGN.</a:t>
            </a:r>
          </a:p>
          <a:p>
            <a:pPr marL="285750" indent="-285750">
              <a:buFont typeface="Wingdings" pitchFamily="2" charset="2"/>
              <a:buChar char="v"/>
            </a:pPr>
            <a:r>
              <a:rPr lang="en-US" dirty="0" smtClean="0"/>
              <a:t>FAGUS BUILDING WAS THE FIRST EXTRACT THE FULL AESTHETICALLY REVOLUTINARY IMPACT FROM THE STRUCTURAL DEVELOPMENT</a:t>
            </a:r>
          </a:p>
          <a:p>
            <a:pPr marL="285750" indent="-285750">
              <a:buFont typeface="Wingdings" pitchFamily="2" charset="2"/>
              <a:buChar char="v"/>
            </a:pPr>
            <a:r>
              <a:rPr lang="en-US" dirty="0" smtClean="0"/>
              <a:t>FAGUS STRUCTURE WAS ACTUALLY A HYBRID CONSTRUCTION OF BRICK COLUMNS STEEL BEAMS AND CONCRETE FLOOR SLABS AND STAIRWAYS.</a:t>
            </a:r>
          </a:p>
          <a:p>
            <a:pPr marL="285750" indent="-285750">
              <a:buFont typeface="Wingdings" pitchFamily="2" charset="2"/>
              <a:buChar char="v"/>
            </a:pPr>
            <a:r>
              <a:rPr lang="en-US" dirty="0" smtClean="0"/>
              <a:t>IT WAS STEEL FRAME SUPPORTING THE FLOORS,GLASS SCREEN EXTERNAL WALLS.</a:t>
            </a:r>
          </a:p>
          <a:p>
            <a:pPr marL="285750" indent="-285750">
              <a:buFont typeface="Wingdings" pitchFamily="2" charset="2"/>
              <a:buChar char="v"/>
            </a:pPr>
            <a:r>
              <a:rPr lang="en-US" dirty="0" smtClean="0"/>
              <a:t>PILLARS ARE SET BEHIND THE FAÇADE SO THAT ITS CURTAIN CHARACTER IS FULLY REALIZED.</a:t>
            </a:r>
          </a:p>
          <a:p>
            <a:pPr marL="285750" indent="-285750">
              <a:buFont typeface="Wingdings" pitchFamily="2" charset="2"/>
              <a:buChar char="v"/>
            </a:pPr>
            <a:endParaRPr lang="en-US" dirty="0"/>
          </a:p>
        </p:txBody>
      </p:sp>
    </p:spTree>
    <p:extLst>
      <p:ext uri="{BB962C8B-B14F-4D97-AF65-F5344CB8AC3E}">
        <p14:creationId xmlns:p14="http://schemas.microsoft.com/office/powerpoint/2010/main" val="29777490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3|0.8"/>
</p:tagLst>
</file>

<file path=ppt/tags/tag2.xml><?xml version="1.0" encoding="utf-8"?>
<p:tagLst xmlns:a="http://schemas.openxmlformats.org/drawingml/2006/main" xmlns:r="http://schemas.openxmlformats.org/officeDocument/2006/relationships" xmlns:p="http://schemas.openxmlformats.org/presentationml/2006/main">
  <p:tag name="TIMING" val="|0.6"/>
</p:tagLst>
</file>

<file path=ppt/tags/tag3.xml><?xml version="1.0" encoding="utf-8"?>
<p:tagLst xmlns:a="http://schemas.openxmlformats.org/drawingml/2006/main" xmlns:r="http://schemas.openxmlformats.org/officeDocument/2006/relationships" xmlns:p="http://schemas.openxmlformats.org/presentationml/2006/main">
  <p:tag name="TIMING" val="|0.9|2"/>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2917</TotalTime>
  <Words>1310</Words>
  <Application>Microsoft Office PowerPoint</Application>
  <PresentationFormat>On-screen Show (4:3)</PresentationFormat>
  <Paragraphs>147</Paragraphs>
  <Slides>30</Slides>
  <Notes>3</Notes>
  <HiddenSlides>0</HiddenSlides>
  <MMClips>0</MMClips>
  <ScaleCrop>false</ScaleCrop>
  <HeadingPairs>
    <vt:vector size="6" baseType="variant">
      <vt:variant>
        <vt:lpstr>Theme</vt:lpstr>
      </vt:variant>
      <vt:variant>
        <vt:i4>1</vt:i4>
      </vt:variant>
      <vt:variant>
        <vt:lpstr>Slide Titles</vt:lpstr>
      </vt:variant>
      <vt:variant>
        <vt:i4>30</vt:i4>
      </vt:variant>
      <vt:variant>
        <vt:lpstr>Custom Shows</vt:lpstr>
      </vt:variant>
      <vt:variant>
        <vt:i4>1</vt:i4>
      </vt:variant>
    </vt:vector>
  </HeadingPairs>
  <TitlesOfParts>
    <vt:vector size="32" baseType="lpstr">
      <vt:lpstr>Paper</vt:lpstr>
      <vt:lpstr>                 WALTER  GROPIUS</vt:lpstr>
      <vt:lpstr>GENERAL INFORMATION                                                                               GENERAL INFORMATION</vt:lpstr>
      <vt:lpstr>PowerPoint Presentation</vt:lpstr>
      <vt:lpstr>PSYCHOLOGY OF HIS THOUGHTS </vt:lpstr>
      <vt:lpstr>PowerPoint Presentation</vt:lpstr>
      <vt:lpstr>             GROPIUS FAMOUS BUILDING</vt:lpstr>
      <vt:lpstr>FAGUS FACTORY Alfeld an der Leine,Lower Saxony,Germany</vt:lpstr>
      <vt:lpstr>                            PLAN</vt:lpstr>
      <vt:lpstr>PowerPoint Presentation</vt:lpstr>
      <vt:lpstr>PowerPoint Presentation</vt:lpstr>
      <vt:lpstr>GROPIUS HOUSE,LINCLON,MASSACHUSETTS</vt:lpstr>
      <vt:lpstr>GROPIUS HOUSE PLAN</vt:lpstr>
      <vt:lpstr>GROPIUS HOUSE EXTERIOR VIEW</vt:lpstr>
      <vt:lpstr>GROPIUS HOUSE INTERIOR VIEW</vt:lpstr>
      <vt:lpstr>BAUHAS,DESSAU,GERMANY</vt:lpstr>
      <vt:lpstr>BAUHAS,DESSAU,GERMANY</vt:lpstr>
      <vt:lpstr>PowerPoint Presentation</vt:lpstr>
      <vt:lpstr>PowerPoint Presentation</vt:lpstr>
      <vt:lpstr>                             PLAN</vt:lpstr>
      <vt:lpstr>                MODEL OF BAUHAUS</vt:lpstr>
      <vt:lpstr>           CONCEPT OF BAUHAUS</vt:lpstr>
      <vt:lpstr>                     ELEVATIONS</vt:lpstr>
      <vt:lpstr>    CANTILEVERED BALCONIES,BAUHAUS</vt:lpstr>
      <vt:lpstr>ADMINISTRATION WING OVER THE STREET,CONNECTING THE SCHOOL DIVISIONS</vt:lpstr>
      <vt:lpstr>              BAUHAUS 93  FONT</vt:lpstr>
      <vt:lpstr>CHARACTER OF WORKS</vt:lpstr>
      <vt:lpstr>WALTER GROPIUS QUOTES</vt:lpstr>
      <vt:lpstr>PowerPoint Presentation</vt:lpstr>
      <vt:lpstr>      CONCLUSION </vt:lpstr>
      <vt:lpstr>PowerPoint Presentation</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Parthi</dc:creator>
  <cp:lastModifiedBy>dell</cp:lastModifiedBy>
  <cp:revision>116</cp:revision>
  <dcterms:created xsi:type="dcterms:W3CDTF">2014-02-21T12:48:21Z</dcterms:created>
  <dcterms:modified xsi:type="dcterms:W3CDTF">2014-03-21T12:38:26Z</dcterms:modified>
</cp:coreProperties>
</file>